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a4b21791f594f89" /><Relationship Type="http://schemas.openxmlformats.org/officeDocument/2006/relationships/extended-properties" Target="/docProps/app.xml" Id="R2a159fec89f34e14" /><Relationship Type="http://schemas.openxmlformats.org/officeDocument/2006/relationships/officeDocument" Target="/ppt/presentation.xml" Id="Rc95cd01d4ed147d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e35337f15c0448f"/>
  </p:sldMasterIdLst>
  <p:notesMasterIdLst>
    <p:notesMasterId xmlns:r="http://schemas.openxmlformats.org/officeDocument/2006/relationships" r:id="R6a924832d95944a7"/>
  </p:notesMasterIdLst>
  <p:sldIdLst>
    <p:sldId xmlns:r="http://schemas.openxmlformats.org/officeDocument/2006/relationships" id="256" r:id="R5cd9c8bcfec14d7f"/>
    <p:sldId xmlns:r="http://schemas.openxmlformats.org/officeDocument/2006/relationships" id="257" r:id="Re7dcb45295384c0d"/>
    <p:sldId xmlns:r="http://schemas.openxmlformats.org/officeDocument/2006/relationships" id="258" r:id="Rc55652fbdb1848f0"/>
    <p:sldId xmlns:r="http://schemas.openxmlformats.org/officeDocument/2006/relationships" id="259" r:id="R26f5e41255364f16"/>
    <p:sldId xmlns:r="http://schemas.openxmlformats.org/officeDocument/2006/relationships" id="260" r:id="R477bd405beae491a"/>
    <p:sldId xmlns:r="http://schemas.openxmlformats.org/officeDocument/2006/relationships" id="261" r:id="Rc7383dcd32bc4da0"/>
    <p:sldId xmlns:r="http://schemas.openxmlformats.org/officeDocument/2006/relationships" id="262" r:id="R7952c1fee642440e"/>
    <p:sldId xmlns:r="http://schemas.openxmlformats.org/officeDocument/2006/relationships" id="263" r:id="R1e5e19cfecf64c7a"/>
    <p:sldId xmlns:r="http://schemas.openxmlformats.org/officeDocument/2006/relationships" id="264" r:id="R23089648f86147f3"/>
    <p:sldId xmlns:r="http://schemas.openxmlformats.org/officeDocument/2006/relationships" id="265" r:id="Rcf74fdc15a1549e1"/>
    <p:sldId xmlns:r="http://schemas.openxmlformats.org/officeDocument/2006/relationships" id="266" r:id="Rbbddc9d4e0354479"/>
    <p:sldId xmlns:r="http://schemas.openxmlformats.org/officeDocument/2006/relationships" id="267" r:id="Rb093977f65a64ea4"/>
    <p:sldId xmlns:r="http://schemas.openxmlformats.org/officeDocument/2006/relationships" id="268" r:id="Rc6a19025824949c5"/>
    <p:sldId xmlns:r="http://schemas.openxmlformats.org/officeDocument/2006/relationships" id="269" r:id="Rae44c2ed9a304398"/>
    <p:sldId xmlns:r="http://schemas.openxmlformats.org/officeDocument/2006/relationships" id="270" r:id="R1f949f0bd75749f4"/>
    <p:sldId xmlns:r="http://schemas.openxmlformats.org/officeDocument/2006/relationships" id="271" r:id="R2ab8d8754e7f4578"/>
    <p:sldId xmlns:r="http://schemas.openxmlformats.org/officeDocument/2006/relationships" id="272" r:id="R44b739ce1bcb4b9f"/>
    <p:sldId xmlns:r="http://schemas.openxmlformats.org/officeDocument/2006/relationships" id="273" r:id="Rc52479df11de46e4"/>
    <p:sldId xmlns:r="http://schemas.openxmlformats.org/officeDocument/2006/relationships" id="274" r:id="R6f1d18c476f54803"/>
    <p:sldId xmlns:r="http://schemas.openxmlformats.org/officeDocument/2006/relationships" id="275" r:id="R07aab2f721174420"/>
    <p:sldId xmlns:r="http://schemas.openxmlformats.org/officeDocument/2006/relationships" id="276" r:id="R3d3180df7d8c4458"/>
    <p:sldId xmlns:r="http://schemas.openxmlformats.org/officeDocument/2006/relationships" id="277" r:id="R5e1fafa2d83c4167"/>
    <p:sldId xmlns:r="http://schemas.openxmlformats.org/officeDocument/2006/relationships" id="278" r:id="Rc8dc5141f5b14551"/>
    <p:sldId xmlns:r="http://schemas.openxmlformats.org/officeDocument/2006/relationships" id="279" r:id="Rb199ded138354860"/>
    <p:sldId xmlns:r="http://schemas.openxmlformats.org/officeDocument/2006/relationships" id="280" r:id="R5b6b67dd3f03434c"/>
    <p:sldId xmlns:r="http://schemas.openxmlformats.org/officeDocument/2006/relationships" id="281" r:id="Rede2423d794c4e7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310e984023446f6" /><Relationship Type="http://schemas.openxmlformats.org/officeDocument/2006/relationships/slideMaster" Target="/ppt/slideMasters/slideMaster1.xml" Id="R8e35337f15c0448f" /><Relationship Type="http://schemas.openxmlformats.org/officeDocument/2006/relationships/notesMaster" Target="/ppt/notesMasters/notesMaster1.xml" Id="R6a924832d95944a7" /><Relationship Type="http://schemas.openxmlformats.org/officeDocument/2006/relationships/presProps" Target="/ppt/presProps.xml" Id="Rf515f4304e5f42df" /><Relationship Type="http://schemas.openxmlformats.org/officeDocument/2006/relationships/tableStyles" Target="/ppt/tableStyles.xml" Id="R23ccb5ae557a43ba" /><Relationship Type="http://schemas.openxmlformats.org/officeDocument/2006/relationships/slide" Target="/ppt/slides/slide1.xml" Id="R5cd9c8bcfec14d7f" /><Relationship Type="http://schemas.openxmlformats.org/officeDocument/2006/relationships/slide" Target="/ppt/slides/slide2.xml" Id="Re7dcb45295384c0d" /><Relationship Type="http://schemas.openxmlformats.org/officeDocument/2006/relationships/slide" Target="/ppt/slides/slide3.xml" Id="Rc55652fbdb1848f0" /><Relationship Type="http://schemas.openxmlformats.org/officeDocument/2006/relationships/slide" Target="/ppt/slides/slide4.xml" Id="R26f5e41255364f16" /><Relationship Type="http://schemas.openxmlformats.org/officeDocument/2006/relationships/slide" Target="/ppt/slides/slide5.xml" Id="R477bd405beae491a" /><Relationship Type="http://schemas.openxmlformats.org/officeDocument/2006/relationships/slide" Target="/ppt/slides/slide6.xml" Id="Rc7383dcd32bc4da0" /><Relationship Type="http://schemas.openxmlformats.org/officeDocument/2006/relationships/slide" Target="/ppt/slides/slide7.xml" Id="R7952c1fee642440e" /><Relationship Type="http://schemas.openxmlformats.org/officeDocument/2006/relationships/slide" Target="/ppt/slides/slide8.xml" Id="R1e5e19cfecf64c7a" /><Relationship Type="http://schemas.openxmlformats.org/officeDocument/2006/relationships/slide" Target="/ppt/slides/slide9.xml" Id="R23089648f86147f3" /><Relationship Type="http://schemas.openxmlformats.org/officeDocument/2006/relationships/slide" Target="/ppt/slides/slide10.xml" Id="Rcf74fdc15a1549e1" /><Relationship Type="http://schemas.openxmlformats.org/officeDocument/2006/relationships/slide" Target="/ppt/slides/slide11.xml" Id="Rbbddc9d4e0354479" /><Relationship Type="http://schemas.openxmlformats.org/officeDocument/2006/relationships/slide" Target="/ppt/slides/slide12.xml" Id="Rb093977f65a64ea4" /><Relationship Type="http://schemas.openxmlformats.org/officeDocument/2006/relationships/slide" Target="/ppt/slides/slide13.xml" Id="Rc6a19025824949c5" /><Relationship Type="http://schemas.openxmlformats.org/officeDocument/2006/relationships/slide" Target="/ppt/slides/slide14.xml" Id="Rae44c2ed9a304398" /><Relationship Type="http://schemas.openxmlformats.org/officeDocument/2006/relationships/slide" Target="/ppt/slides/slide15.xml" Id="R1f949f0bd75749f4" /><Relationship Type="http://schemas.openxmlformats.org/officeDocument/2006/relationships/slide" Target="/ppt/slides/slide16.xml" Id="R2ab8d8754e7f4578" /><Relationship Type="http://schemas.openxmlformats.org/officeDocument/2006/relationships/slide" Target="/ppt/slides/slide17.xml" Id="R44b739ce1bcb4b9f" /><Relationship Type="http://schemas.openxmlformats.org/officeDocument/2006/relationships/slide" Target="/ppt/slides/slide18.xml" Id="Rc52479df11de46e4" /><Relationship Type="http://schemas.openxmlformats.org/officeDocument/2006/relationships/slide" Target="/ppt/slides/slide19.xml" Id="R6f1d18c476f54803" /><Relationship Type="http://schemas.openxmlformats.org/officeDocument/2006/relationships/slide" Target="/ppt/slides/slide20.xml" Id="R07aab2f721174420" /><Relationship Type="http://schemas.openxmlformats.org/officeDocument/2006/relationships/slide" Target="/ppt/slides/slide21.xml" Id="R3d3180df7d8c4458" /><Relationship Type="http://schemas.openxmlformats.org/officeDocument/2006/relationships/slide" Target="/ppt/slides/slide22.xml" Id="R5e1fafa2d83c4167" /><Relationship Type="http://schemas.openxmlformats.org/officeDocument/2006/relationships/slide" Target="/ppt/slides/slide23.xml" Id="Rc8dc5141f5b14551" /><Relationship Type="http://schemas.openxmlformats.org/officeDocument/2006/relationships/slide" Target="/ppt/slides/slide24.xml" Id="Rb199ded138354860" /><Relationship Type="http://schemas.openxmlformats.org/officeDocument/2006/relationships/slide" Target="/ppt/slides/slide25.xml" Id="R5b6b67dd3f03434c" /><Relationship Type="http://schemas.openxmlformats.org/officeDocument/2006/relationships/slide" Target="/ppt/slides/slide26.xml" Id="Rede2423d794c4e7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838d5335949433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01b24d1db644b27" /><Relationship Type="http://schemas.openxmlformats.org/officeDocument/2006/relationships/notesMaster" Target="/ppt/notesMasters/notesMaster1.xml" Id="R5dce28dd6d4e4ce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94d82e0b2234600" /><Relationship Type="http://schemas.openxmlformats.org/officeDocument/2006/relationships/notesMaster" Target="/ppt/notesMasters/notesMaster1.xml" Id="R58c9f9e4231b451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d98cc973d6c48f1" /><Relationship Type="http://schemas.openxmlformats.org/officeDocument/2006/relationships/notesMaster" Target="/ppt/notesMasters/notesMaster1.xml" Id="R0fe03c2a506c49d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1489a707ddd49f9" /><Relationship Type="http://schemas.openxmlformats.org/officeDocument/2006/relationships/notesMaster" Target="/ppt/notesMasters/notesMaster1.xml" Id="Rf121f565e989400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6d29ca2765e42c1" /><Relationship Type="http://schemas.openxmlformats.org/officeDocument/2006/relationships/notesMaster" Target="/ppt/notesMasters/notesMaster1.xml" Id="R7d5dd0fc6fac498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4791299ed9c41a9" /><Relationship Type="http://schemas.openxmlformats.org/officeDocument/2006/relationships/notesMaster" Target="/ppt/notesMasters/notesMaster1.xml" Id="Rac1cf715eab14c9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011a204426543b6" /><Relationship Type="http://schemas.openxmlformats.org/officeDocument/2006/relationships/notesMaster" Target="/ppt/notesMasters/notesMaster1.xml" Id="R542240a6a66843b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84d2cfa64734041" /><Relationship Type="http://schemas.openxmlformats.org/officeDocument/2006/relationships/notesMaster" Target="/ppt/notesMasters/notesMaster1.xml" Id="R6ae99ab51d0b429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45759f9538a45e8" /><Relationship Type="http://schemas.openxmlformats.org/officeDocument/2006/relationships/notesMaster" Target="/ppt/notesMasters/notesMaster1.xml" Id="Ra928d62555854f8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d4888d1293b4625" /><Relationship Type="http://schemas.openxmlformats.org/officeDocument/2006/relationships/notesMaster" Target="/ppt/notesMasters/notesMaster1.xml" Id="R5faf6a29617f44f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ae8a33e9e494342" /><Relationship Type="http://schemas.openxmlformats.org/officeDocument/2006/relationships/notesMaster" Target="/ppt/notesMasters/notesMaster1.xml" Id="Rdeffbc4252614df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d2ebec5587241fd" /><Relationship Type="http://schemas.openxmlformats.org/officeDocument/2006/relationships/notesMaster" Target="/ppt/notesMasters/notesMaster1.xml" Id="R207854751e64462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a29ebbcb0d046fb" /><Relationship Type="http://schemas.openxmlformats.org/officeDocument/2006/relationships/notesMaster" Target="/ppt/notesMasters/notesMaster1.xml" Id="R991d4d459ae64e4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22f3bb2546e463a" /><Relationship Type="http://schemas.openxmlformats.org/officeDocument/2006/relationships/notesMaster" Target="/ppt/notesMasters/notesMaster1.xml" Id="R8d7a4921f857400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fe8cb7217ac44e1" /><Relationship Type="http://schemas.openxmlformats.org/officeDocument/2006/relationships/notesMaster" Target="/ppt/notesMasters/notesMaster1.xml" Id="R4bc26549f2fa480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3d2fae12e2b4da7" /><Relationship Type="http://schemas.openxmlformats.org/officeDocument/2006/relationships/notesMaster" Target="/ppt/notesMasters/notesMaster1.xml" Id="R74c56e2e18ef4e6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4fd1ba8fa674f25" /><Relationship Type="http://schemas.openxmlformats.org/officeDocument/2006/relationships/notesMaster" Target="/ppt/notesMasters/notesMaster1.xml" Id="R902546215728405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2480d50505a49b0" /><Relationship Type="http://schemas.openxmlformats.org/officeDocument/2006/relationships/notesMaster" Target="/ppt/notesMasters/notesMaster1.xml" Id="Rfeaebf1382b2469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f289853a7c14f0b" /><Relationship Type="http://schemas.openxmlformats.org/officeDocument/2006/relationships/notesMaster" Target="/ppt/notesMasters/notesMaster1.xml" Id="Raeb819158c6d40f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3f28a58f92848c8" /><Relationship Type="http://schemas.openxmlformats.org/officeDocument/2006/relationships/notesMaster" Target="/ppt/notesMasters/notesMaster1.xml" Id="Rbc237a5b911a45d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404881560ff4ce0" /><Relationship Type="http://schemas.openxmlformats.org/officeDocument/2006/relationships/notesMaster" Target="/ppt/notesMasters/notesMaster1.xml" Id="Rb34e25371a5c4539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3f5c5840c354083" /><Relationship Type="http://schemas.openxmlformats.org/officeDocument/2006/relationships/notesMaster" Target="/ppt/notesMasters/notesMaster1.xml" Id="Rf1fdc46661d44e5a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2ccf2ed190a4305" /><Relationship Type="http://schemas.openxmlformats.org/officeDocument/2006/relationships/notesMaster" Target="/ppt/notesMasters/notesMaster1.xml" Id="R8d9ce830531f40b9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1a9aaed30774001" /><Relationship Type="http://schemas.openxmlformats.org/officeDocument/2006/relationships/notesMaster" Target="/ppt/notesMasters/notesMaster1.xml" Id="R0ca2334071d842e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803a3794ae41453a" /><Relationship Type="http://schemas.openxmlformats.org/officeDocument/2006/relationships/notesMaster" Target="/ppt/notesMasters/notesMaster1.xml" Id="R2b544e7b59814916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02f6d95ac10c4c71" /><Relationship Type="http://schemas.openxmlformats.org/officeDocument/2006/relationships/notesMaster" Target="/ppt/notesMasters/notesMaster1.xml" Id="R44c4596b6e81430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Актуальная основная CRM на 05.11.2026, исходный коммит 7e51a63ab8f20afbbf357fe4c47d35126c3e2fed. https://wiki.promweb.su/guide/start/. Иллюстрации концептуальные; интерфейс, если показан, снят с изолированной учебной CRM с вымышленными данными.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Актуальная основная CRM на 05.11.2026, исходный коммит 7e51a63ab8f20afbbf357fe4c47d35126c3e2fed. https://wiki.promweb.su/guide/workbench/. Иллюстрации концептуальные; интерфейс, если показан, снят с изолированной учебной CRM с вымышленными данными.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Актуальная основная CRM на 05.11.2026, исходный коммит 7e51a63ab8f20afbbf357fe4c47d35126c3e2fed. https://wiki.promweb.su/guide/material-excel/. Иллюстрации концептуальные; интерфейс, если показан, снят с изолированной учебной CRM с вымышленными данными.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Актуальная основная CRM на 05.11.2026, исходный коммит 7e51a63ab8f20afbbf357fe4c47d35126c3e2fed. https://wiki.promweb.su/guide/planning-create/. Иллюстрации концептуальные; интерфейс, если показан, снят с изолированной учебной CRM с вымышленными данными.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Актуальная основная CRM на 05.11.2026, исходный коммит 7e51a63ab8f20afbbf357fe4c47d35126c3e2fed. https://wiki.promweb.su/guide/shared-invoice/. Иллюстрации концептуальные; интерфейс, если показан, снят с изолированной учебной CRM с вымышленными данными.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Актуальная основная CRM на 05.11.2026, исходный коммит 7e51a63ab8f20afbbf357fe4c47d35126c3e2fed. https://wiki.promweb.su/guide/invoice-approval/. Иллюстрации концептуальные; интерфейс, если показан, снят с изолированной учебной CRM с вымышленными данными.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Актуальная основная CRM на 05.11.2026, исходный коммит 7e51a63ab8f20afbbf357fe4c47d35126c3e2fed. https://wiki.promweb.su/guide/upd-acceptance/. Иллюстрации концептуальные; интерфейс, если показан, снят с изолированной учебной CRM с вымышленными данными.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Актуальная основная CRM на 05.11.2026, исходный коммит 7e51a63ab8f20afbbf357fe4c47d35126c3e2fed. https://wiki.promweb.su/guide/diadoc-document/. Иллюстрации концептуальные; интерфейс, если показан, снят с изолированной учебной CRM с вымышленными данными.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Актуальная основная CRM на 05.11.2026, исходный коммит 7e51a63ab8f20afbbf357fe4c47d35126c3e2fed. https://wiki.promweb.su/guide/stock-transfer/. Иллюстрации концептуальные; интерфейс, если показан, снят с изолированной учебной CRM с вымышленными данными.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Актуальная основная CRM на 05.11.2026, исходный коммит 7e51a63ab8f20afbbf357fe4c47d35126c3e2fed. https://wiki.promweb.su/guide/mounting-max/. Иллюстрации концептуальные; интерфейс, если показан, снят с изолированной учебной CRM с вымышленными данными.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Актуальная основная CRM на 05.11.2026, исходный коммит 7e51a63ab8f20afbbf357fe4c47d35126c3e2fed. https://wiki.promweb.su/guide/mounting-check/. Иллюстрации концептуальные; интерфейс, если показан, снят с изолированной учебной CRM с вымышленными данными.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Актуальная основная CRM на 05.11.2026, исходный коммит 7e51a63ab8f20afbbf357fe4c47d35126c3e2fed. https://wiki.promweb.su/guide/work-fund-approve/. Иллюстрации концептуальные; интерфейс, если показан, снят с изолированной учебной CRM с вымышленными данными.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Актуальная основная CRM на 05.11.2026, исходный коммит 7e51a63ab8f20afbbf357fe4c47d35126c3e2fed. https://wiki.promweb.su/guide/payroll-hours/. Иллюстрации концептуальные; интерфейс, если показан, снят с изолированной учебной CRM с вымышленными данными.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Актуальная основная CRM на 05.11.2026, исходный коммит 7e51a63ab8f20afbbf357fe4c47d35126c3e2fed. https://wiki.promweb.su/guide/payroll-brigades/. Иллюстрации концептуальные; интерфейс, если показан, снят с изолированной учебной CRM с вымышленными данными.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Актуальная основная CRM на 05.11.2026, исходный коммит 7e51a63ab8f20afbbf357fe4c47d35126c3e2fed. https://wiki.promweb.su/guide/payroll-online/. Иллюстрации концептуальные; интерфейс, если показан, снят с изолированной учебной CRM с вымышленными данными.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Актуальная основная CRM на 05.11.2026, исходный коммит 7e51a63ab8f20afbbf357fe4c47d35126c3e2fed. https://wiki.promweb.su/guide/invoice-register/. Иллюстрации концептуальные; интерфейс, если показан, снят с изолированной учебной CRM с вымышленными данными.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Актуальная основная CRM на 05.11.2026, исходный коммит 7e51a63ab8f20afbbf357fe4c47d35126c3e2fed. https://wiki.promweb.su/guide/onec-orders/. Иллюстрации концептуальные; интерфейс, если показан, снят с изолированной учебной CRM с вымышленными данными.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Актуальная основная CRM на 05.11.2026, исходный коммит 7e51a63ab8f20afbbf357fe4c47d35126c3e2fed. https://wiki.promweb.su/guide/company-expense-create/. Иллюстрации концептуальные; интерфейс, если показан, снят с изолированной учебной CRM с вымышленными данными.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Актуальная основная CRM на 05.11.2026, исходный коммит 7e51a63ab8f20afbbf357fe4c47d35126c3e2fed. https://wiki.promweb.su/guide/subcontract-works/. Иллюстрации концептуальные; интерфейс, если показан, снят с изолированной учебной CRM с вымышленными данными.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Актуальная основная CRM на 05.11.2026, исходный коммит 7e51a63ab8f20afbbf357fe4c47d35126c3e2fed. https://wiki.promweb.su/guide/customer-create/. Иллюстрации концептуальные; интерфейс, если показан, снят с изолированной учебной CRM с вымышленными данными.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Актуальная основная CRM на 05.11.2026, исходный коммит 7e51a63ab8f20afbbf357fe4c47d35126c3e2fed. https://wiki.promweb.su/guide/customer-analysis/. Иллюстрации концептуальные; интерфейс, если показан, снят с изолированной учебной CRM с вымышленными данными.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Актуальная основная CRM на 05.11.2026, исходный коммит 7e51a63ab8f20afbbf357fe4c47d35126c3e2fed. https://wiki.promweb.su/guide/prices-search/. Иллюстрации концептуальные; интерфейс, если показан, снят с изолированной учебной CRM с вымышленными данными.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Актуальная основная CRM на 05.11.2026, исходный коммит 7e51a63ab8f20afbbf357fe4c47d35126c3e2fed. https://wiki.promweb.su/guide/economy-overview/. Иллюстрации концептуальные; интерфейс, если показан, снят с изолированной учебной CRM с вымышленными данными.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Актуальная основная CRM на 05.11.2026, исходный коммит 7e51a63ab8f20afbbf357fe4c47d35126c3e2fed. https://wiki.promweb.su/guide/maintenance/. Иллюстрации концептуальные; интерфейс, если показан, снят с изолированной учебной CRM с вымышленными данными.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Актуальная основная CRM на 05.11.2026, исходный коммит 7e51a63ab8f20afbbf357fe4c47d35126c3e2fed. https://wiki.promweb.su/guide/groups/. Иллюстрации концептуальные; интерфейс, если показан, снят с изолированной учебной CRM с вымышленными данными.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Актуальная основная CRM на 05.11.2026, исходный коммит 7e51a63ab8f20afbbf357fe4c47d35126c3e2fed. https://wiki.promweb.su/guide/start/. Иллюстрации концептуальные; интерфейс, если показан, снят с изолированной учебной CRM с вымышленными данными.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7e9f6c0d1fa444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1cc395a02c5444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0272d6ab81b4b0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b54f8ee12884ab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a810f73f098408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c01f24546d44d1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B33387C-20A7-486B-A82F-F3057B84FAF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2D2F685-87A6-48BE-9C15-74E34B0FC09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2DA3C61-62AF-4BEE-89EC-FDF6A9B6E2E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BFDD2D8-35C5-4CC8-AB61-E195C244E44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811F550-EFEC-4DAC-BC80-4435417B80D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99DD461-19AC-48AB-8906-9BAE94194FD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7F47208-756A-4BE9-912C-5C1E9200686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E2E3AED-E224-4D07-AEEF-0E9EC531E13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12E2CF5-62E1-4555-82B3-7D5E57692D5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A2AC16A-D762-4C8A-BE46-990C36A5D6A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f6827fe0e50432f" /><Relationship Type="http://schemas.openxmlformats.org/officeDocument/2006/relationships/slideLayout" Target="/ppt/slideLayouts/slideLayout1.xml" Id="R0def3fc7ba6945ac" /><Relationship Type="http://schemas.openxmlformats.org/officeDocument/2006/relationships/slideLayout" Target="/ppt/slideLayouts/slideLayout2.xml" Id="R3324feed22534dab" /><Relationship Type="http://schemas.openxmlformats.org/officeDocument/2006/relationships/slideLayout" Target="/ppt/slideLayouts/slideLayout3.xml" Id="R4be09eecba5b4b9f" /><Relationship Type="http://schemas.openxmlformats.org/officeDocument/2006/relationships/slideLayout" Target="/ppt/slideLayouts/slideLayout4.xml" Id="R95e82635c6774a81" /><Relationship Type="http://schemas.openxmlformats.org/officeDocument/2006/relationships/slideLayout" Target="/ppt/slideLayouts/slideLayout5.xml" Id="Ra322bc4f9672476b" /><Relationship Type="http://schemas.openxmlformats.org/officeDocument/2006/relationships/slideLayout" Target="/ppt/slideLayouts/slideLayout6.xml" Id="Rae3b680d17f148f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def3fc7ba6945ac"/>
    <p:sldLayoutId xmlns:r="http://schemas.openxmlformats.org/officeDocument/2006/relationships" id="2147483650" r:id="R3324feed22534dab"/>
    <p:sldLayoutId xmlns:r="http://schemas.openxmlformats.org/officeDocument/2006/relationships" id="2147483651" r:id="R4be09eecba5b4b9f"/>
    <p:sldLayoutId xmlns:r="http://schemas.openxmlformats.org/officeDocument/2006/relationships" id="2147483652" r:id="R95e82635c6774a81"/>
    <p:sldLayoutId xmlns:r="http://schemas.openxmlformats.org/officeDocument/2006/relationships" id="2147483653" r:id="Ra322bc4f9672476b"/>
    <p:sldLayoutId xmlns:r="http://schemas.openxmlformats.org/officeDocument/2006/relationships" id="2147483654" r:id="Rae3b680d17f148f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3931e89a1c4bce" /><Relationship Type="http://schemas.openxmlformats.org/officeDocument/2006/relationships/image" Target="/ppt/media/image.jpeg" Id="R5e2878fb53444755" /><Relationship Type="http://schemas.openxmlformats.org/officeDocument/2006/relationships/image" Target="/ppt/media/image.png" Id="Rc63e2e3b86c74b25" /><Relationship Type="http://schemas.openxmlformats.org/officeDocument/2006/relationships/notesSlide" Target="/ppt/notesSlides/notesSlide1.xml" Id="R708b0c1437e94b2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e51b6bb83e5460c" /><Relationship Type="http://schemas.openxmlformats.org/officeDocument/2006/relationships/image" Target="/ppt/media/image2.jpeg" Id="R3a840989aaca4f09" /><Relationship Type="http://schemas.openxmlformats.org/officeDocument/2006/relationships/image" Target="/ppt/media/image2.png" Id="R7727d7cb7bdb46cc" /><Relationship Type="http://schemas.openxmlformats.org/officeDocument/2006/relationships/image" Target="/ppt/media/image3.png" Id="R9dfe2629f5424a8e" /><Relationship Type="http://schemas.openxmlformats.org/officeDocument/2006/relationships/notesSlide" Target="/ppt/notesSlides/notesSlide2.xml" Id="R03b73ad913d9434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de75a74a2c2435b" /><Relationship Type="http://schemas.openxmlformats.org/officeDocument/2006/relationships/image" Target="/ppt/media/image3.jpeg" Id="R1445804900c04e88" /><Relationship Type="http://schemas.openxmlformats.org/officeDocument/2006/relationships/image" Target="/ppt/media/image4.png" Id="Rb43e6d63c54a46c5" /><Relationship Type="http://schemas.openxmlformats.org/officeDocument/2006/relationships/notesSlide" Target="/ppt/notesSlides/notesSlide3.xml" Id="Rf3f340c7194d45b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396ea162bd14d15" /><Relationship Type="http://schemas.openxmlformats.org/officeDocument/2006/relationships/image" Target="/ppt/media/image4.jpeg" Id="R7a2b7edd07374946" /><Relationship Type="http://schemas.openxmlformats.org/officeDocument/2006/relationships/image" Target="/ppt/media/image5.png" Id="Rb055f17e94834d63" /><Relationship Type="http://schemas.openxmlformats.org/officeDocument/2006/relationships/image" Target="/ppt/media/image6.png" Id="R5d9dbeda3c864e9d" /><Relationship Type="http://schemas.openxmlformats.org/officeDocument/2006/relationships/notesSlide" Target="/ppt/notesSlides/notesSlide4.xml" Id="Re2fbdca54c0b468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cbaefa3214429b" /><Relationship Type="http://schemas.openxmlformats.org/officeDocument/2006/relationships/image" Target="/ppt/media/image5.jpeg" Id="Ra16d4ad8a0d5411a" /><Relationship Type="http://schemas.openxmlformats.org/officeDocument/2006/relationships/image" Target="/ppt/media/image7.png" Id="Ra66e888f10ec474e" /><Relationship Type="http://schemas.openxmlformats.org/officeDocument/2006/relationships/notesSlide" Target="/ppt/notesSlides/notesSlide5.xml" Id="R56b3c147766a46b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b77b2621c94e45" /><Relationship Type="http://schemas.openxmlformats.org/officeDocument/2006/relationships/image" Target="/ppt/media/image6.jpeg" Id="Rfe00a4a77c394320" /><Relationship Type="http://schemas.openxmlformats.org/officeDocument/2006/relationships/image" Target="/ppt/media/image8.png" Id="R6e8502b55e9c4839" /><Relationship Type="http://schemas.openxmlformats.org/officeDocument/2006/relationships/notesSlide" Target="/ppt/notesSlides/notesSlide6.xml" Id="R636458d066d448b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862863c70904ce8" /><Relationship Type="http://schemas.openxmlformats.org/officeDocument/2006/relationships/image" Target="/ppt/media/image7.jpeg" Id="R6f0d179b7c424597" /><Relationship Type="http://schemas.openxmlformats.org/officeDocument/2006/relationships/image" Target="/ppt/media/image9.png" Id="R089f939d0689496e" /><Relationship Type="http://schemas.openxmlformats.org/officeDocument/2006/relationships/notesSlide" Target="/ppt/notesSlides/notesSlide7.xml" Id="Ra168d794eb104e9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080ed15d03e4ab8" /><Relationship Type="http://schemas.openxmlformats.org/officeDocument/2006/relationships/image" Target="/ppt/media/image8.jpeg" Id="Rc6f7cf169dc8445f" /><Relationship Type="http://schemas.openxmlformats.org/officeDocument/2006/relationships/image" Target="/ppt/media/image10.png" Id="R15e049f6916846f4" /><Relationship Type="http://schemas.openxmlformats.org/officeDocument/2006/relationships/notesSlide" Target="/ppt/notesSlides/notesSlide8.xml" Id="Rd52afab59bfc4a4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fda70487654ffb" /><Relationship Type="http://schemas.openxmlformats.org/officeDocument/2006/relationships/image" Target="/ppt/media/image9.jpeg" Id="Rde0a4ed10ab04868" /><Relationship Type="http://schemas.openxmlformats.org/officeDocument/2006/relationships/image" Target="/ppt/media/image11.png" Id="R021ebe9898b247b3" /><Relationship Type="http://schemas.openxmlformats.org/officeDocument/2006/relationships/image" Target="/ppt/media/image12.png" Id="Re7cb4d3dcbae437c" /><Relationship Type="http://schemas.openxmlformats.org/officeDocument/2006/relationships/notesSlide" Target="/ppt/notesSlides/notesSlide9.xml" Id="Rcf72a24855a947b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eb2c4c186f54790" /><Relationship Type="http://schemas.openxmlformats.org/officeDocument/2006/relationships/image" Target="/ppt/media/image10.jpeg" Id="R88e10e2b1840423f" /><Relationship Type="http://schemas.openxmlformats.org/officeDocument/2006/relationships/image" Target="/ppt/media/image13.png" Id="Rdff25e03ad1749b3" /><Relationship Type="http://schemas.openxmlformats.org/officeDocument/2006/relationships/notesSlide" Target="/ppt/notesSlides/notesSlide10.xml" Id="Rabc7c44225334db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076f31289cb49a3" /><Relationship Type="http://schemas.openxmlformats.org/officeDocument/2006/relationships/image" Target="/ppt/media/image11.jpeg" Id="Rd2a5ae85ae604735" /><Relationship Type="http://schemas.openxmlformats.org/officeDocument/2006/relationships/image" Target="/ppt/media/image14.png" Id="R158b22bdbc2947cb" /><Relationship Type="http://schemas.openxmlformats.org/officeDocument/2006/relationships/image" Target="/ppt/media/image15.png" Id="Rbd75499553514e3a" /><Relationship Type="http://schemas.openxmlformats.org/officeDocument/2006/relationships/notesSlide" Target="/ppt/notesSlides/notesSlide11.xml" Id="Raabe3d15e722456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c82d952a88141c5" /><Relationship Type="http://schemas.openxmlformats.org/officeDocument/2006/relationships/image" Target="/ppt/media/image12.jpeg" Id="R8bb72dd2ab6c48e5" /><Relationship Type="http://schemas.openxmlformats.org/officeDocument/2006/relationships/image" Target="/ppt/media/image16.png" Id="R01daca1fb27049ba" /><Relationship Type="http://schemas.openxmlformats.org/officeDocument/2006/relationships/image" Target="/ppt/media/image17.png" Id="Rf2ac10af70f54920" /><Relationship Type="http://schemas.openxmlformats.org/officeDocument/2006/relationships/notesSlide" Target="/ppt/notesSlides/notesSlide12.xml" Id="Rbe9dbd71e21149a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2bc8728ee0f4fc6" /><Relationship Type="http://schemas.openxmlformats.org/officeDocument/2006/relationships/image" Target="/ppt/media/image13.jpeg" Id="R20d45ff0f4e14884" /><Relationship Type="http://schemas.openxmlformats.org/officeDocument/2006/relationships/image" Target="/ppt/media/image18.png" Id="R4382356d72bf4d4f" /><Relationship Type="http://schemas.openxmlformats.org/officeDocument/2006/relationships/image" Target="/ppt/media/image19.png" Id="R93dcad0d816e4bbe" /><Relationship Type="http://schemas.openxmlformats.org/officeDocument/2006/relationships/notesSlide" Target="/ppt/notesSlides/notesSlide13.xml" Id="Rd2c5eea71675468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a5bfa3210144a00" /><Relationship Type="http://schemas.openxmlformats.org/officeDocument/2006/relationships/image" Target="/ppt/media/image14.jpeg" Id="R41f727fbeec44245" /><Relationship Type="http://schemas.openxmlformats.org/officeDocument/2006/relationships/image" Target="/ppt/media/image20.png" Id="Rd61ad3bb555b4969" /><Relationship Type="http://schemas.openxmlformats.org/officeDocument/2006/relationships/image" Target="/ppt/media/image21.png" Id="Rfb97269bc1824d18" /><Relationship Type="http://schemas.openxmlformats.org/officeDocument/2006/relationships/notesSlide" Target="/ppt/notesSlides/notesSlide14.xml" Id="Rd79de4023b4e45e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785325dbbd642a4" /><Relationship Type="http://schemas.openxmlformats.org/officeDocument/2006/relationships/image" Target="/ppt/media/image15.jpeg" Id="R37ec1fee28d944ac" /><Relationship Type="http://schemas.openxmlformats.org/officeDocument/2006/relationships/image" Target="/ppt/media/image22.png" Id="R1bf260f834e84e96" /><Relationship Type="http://schemas.openxmlformats.org/officeDocument/2006/relationships/image" Target="/ppt/media/image23.png" Id="R7a8c70be00cc4c21" /><Relationship Type="http://schemas.openxmlformats.org/officeDocument/2006/relationships/notesSlide" Target="/ppt/notesSlides/notesSlide15.xml" Id="R3fb5905804444b1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2048e2a1f894a8a" /><Relationship Type="http://schemas.openxmlformats.org/officeDocument/2006/relationships/image" Target="/ppt/media/image16.jpeg" Id="R36a4d8854d044f96" /><Relationship Type="http://schemas.openxmlformats.org/officeDocument/2006/relationships/image" Target="/ppt/media/image24.png" Id="Rb91ec9e2b74841cd" /><Relationship Type="http://schemas.openxmlformats.org/officeDocument/2006/relationships/notesSlide" Target="/ppt/notesSlides/notesSlide16.xml" Id="R4a54ab0c82014a0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efd6d81a2a0409b" /><Relationship Type="http://schemas.openxmlformats.org/officeDocument/2006/relationships/image" Target="/ppt/media/image17.jpeg" Id="R975ed42ff78b47e3" /><Relationship Type="http://schemas.openxmlformats.org/officeDocument/2006/relationships/image" Target="/ppt/media/image25.png" Id="R35d3b8be7d3548ca" /><Relationship Type="http://schemas.openxmlformats.org/officeDocument/2006/relationships/image" Target="/ppt/media/image26.png" Id="R30489f5113cf435d" /><Relationship Type="http://schemas.openxmlformats.org/officeDocument/2006/relationships/notesSlide" Target="/ppt/notesSlides/notesSlide17.xml" Id="Rc32053f8743641d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4416fe29582487f" /><Relationship Type="http://schemas.openxmlformats.org/officeDocument/2006/relationships/image" Target="/ppt/media/image18.jpeg" Id="R0ad0b38dd4f6434c" /><Relationship Type="http://schemas.openxmlformats.org/officeDocument/2006/relationships/image" Target="/ppt/media/image27.png" Id="R4163883004444903" /><Relationship Type="http://schemas.openxmlformats.org/officeDocument/2006/relationships/notesSlide" Target="/ppt/notesSlides/notesSlide18.xml" Id="Ra58f5b22795240d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14e62167a5542db" /><Relationship Type="http://schemas.openxmlformats.org/officeDocument/2006/relationships/image" Target="/ppt/media/image19.jpeg" Id="Rbd32e77d4bd64432" /><Relationship Type="http://schemas.openxmlformats.org/officeDocument/2006/relationships/image" Target="/ppt/media/image28.png" Id="R6984780aef9c4670" /><Relationship Type="http://schemas.openxmlformats.org/officeDocument/2006/relationships/notesSlide" Target="/ppt/notesSlides/notesSlide19.xml" Id="R6c00ae182d0f4b0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1ad6261770c4af8" /><Relationship Type="http://schemas.openxmlformats.org/officeDocument/2006/relationships/image" Target="/ppt/media/image20.jpeg" Id="Ra6eff941dcca4be9" /><Relationship Type="http://schemas.openxmlformats.org/officeDocument/2006/relationships/image" Target="/ppt/media/image29.png" Id="R8663d74e91c54eea" /><Relationship Type="http://schemas.openxmlformats.org/officeDocument/2006/relationships/image" Target="/ppt/media/image30.png" Id="R7ff9e0ccdea441b0" /><Relationship Type="http://schemas.openxmlformats.org/officeDocument/2006/relationships/notesSlide" Target="/ppt/notesSlides/notesSlide20.xml" Id="R86ede4d4720c4bc0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9b8ebb313d1420e" /><Relationship Type="http://schemas.openxmlformats.org/officeDocument/2006/relationships/image" Target="/ppt/media/image21.jpeg" Id="Racad34f950e24948" /><Relationship Type="http://schemas.openxmlformats.org/officeDocument/2006/relationships/image" Target="/ppt/media/image31.png" Id="R9b9c80d5154747d0" /><Relationship Type="http://schemas.openxmlformats.org/officeDocument/2006/relationships/image" Target="/ppt/media/image32.png" Id="R1b76374cfd674b09" /><Relationship Type="http://schemas.openxmlformats.org/officeDocument/2006/relationships/notesSlide" Target="/ppt/notesSlides/notesSlide21.xml" Id="Rcaf1afe41a0c42a2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4d47374ff44bcc" /><Relationship Type="http://schemas.openxmlformats.org/officeDocument/2006/relationships/image" Target="/ppt/media/image22.jpeg" Id="Ra06a275691974c12" /><Relationship Type="http://schemas.openxmlformats.org/officeDocument/2006/relationships/image" Target="/ppt/media/image33.png" Id="Ra5ee826f32424075" /><Relationship Type="http://schemas.openxmlformats.org/officeDocument/2006/relationships/image" Target="/ppt/media/image34.png" Id="R723e33560d334e98" /><Relationship Type="http://schemas.openxmlformats.org/officeDocument/2006/relationships/notesSlide" Target="/ppt/notesSlides/notesSlide22.xml" Id="R9c41ebc88848448a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edbabbdff347bc" /><Relationship Type="http://schemas.openxmlformats.org/officeDocument/2006/relationships/image" Target="/ppt/media/image23.jpeg" Id="R599c2e1d0207444a" /><Relationship Type="http://schemas.openxmlformats.org/officeDocument/2006/relationships/image" Target="/ppt/media/image35.png" Id="R7be482f0ffc04f6d" /><Relationship Type="http://schemas.openxmlformats.org/officeDocument/2006/relationships/image" Target="/ppt/media/image36.png" Id="R661d589d5bcb4445" /><Relationship Type="http://schemas.openxmlformats.org/officeDocument/2006/relationships/notesSlide" Target="/ppt/notesSlides/notesSlide23.xml" Id="Rf509f7668ee344ee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7ed09e7611a4e77" /><Relationship Type="http://schemas.openxmlformats.org/officeDocument/2006/relationships/image" Target="/ppt/media/image24.jpeg" Id="R4e81125fc09f4ee4" /><Relationship Type="http://schemas.openxmlformats.org/officeDocument/2006/relationships/image" Target="/ppt/media/image37.png" Id="R52e7477d5bc44239" /><Relationship Type="http://schemas.openxmlformats.org/officeDocument/2006/relationships/notesSlide" Target="/ppt/notesSlides/notesSlide24.xml" Id="R4fb16ddfb53e4312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635fed6ade42ad" /><Relationship Type="http://schemas.openxmlformats.org/officeDocument/2006/relationships/image" Target="/ppt/media/image25.jpeg" Id="Raedc40c590e24f06" /><Relationship Type="http://schemas.openxmlformats.org/officeDocument/2006/relationships/image" Target="/ppt/media/image38.png" Id="R4a7ba99fd69f4be1" /><Relationship Type="http://schemas.openxmlformats.org/officeDocument/2006/relationships/notesSlide" Target="/ppt/notesSlides/notesSlide25.xml" Id="R4a03b9b2014e4472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ec7e131e9174e8f" /><Relationship Type="http://schemas.openxmlformats.org/officeDocument/2006/relationships/image" Target="/ppt/media/image26.jpeg" Id="Ra88ca394c6d44ed5" /><Relationship Type="http://schemas.openxmlformats.org/officeDocument/2006/relationships/image" Target="/ppt/media/image39.png" Id="Rfecbfd8610464625" /><Relationship Type="http://schemas.openxmlformats.org/officeDocument/2006/relationships/notesSlide" Target="/ppt/notesSlides/notesSlide26.xml" Id="R97000083861940cd" /></Relationships>
</file>

<file path=ppt/slides/slide1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171E34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8" name="">
            <a:extLst>
              <a:ext uri="{FF2B5EF4-FFF2-40B4-BE49-F238E27FC236}">
                <ns2:creationId id="{823BA98B-F882-49D3-B646-F054B8EF7B82}"/>
              </a:ext>
            </a:extLst>
          </p:cNvPr>
          <p:cNvPicPr>
            <a:picLocks noChangeAspect="1"/>
          </p:cNvPicPr>
          <p:nvPr/>
        </p:nvPicPr>
        <p:blipFill>
          <a:blip r:embed="R5e2878fb53444755"/>
          <a:srcRect l="0" t="27" r="0" b="27"/>
          <a:stretch>
            <a:fillRect l="0" t="0" r="0" b="0"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">
            <a:extLst>
              <a:ext uri="{FF2B5EF4-FFF2-40B4-BE49-F238E27FC236}">
                <ns2:creationId id="{C60E11A1-9EF2-4461-8E52-D28270A16A7E}"/>
              </a:ext>
            </a:extLst>
          </p:cNvPr>
          <p:cNvPicPr>
            <a:picLocks noChangeAspect="1"/>
          </p:cNvPicPr>
          <p:nvPr/>
        </p:nvPicPr>
        <p:blipFill>
          <a:blip r:embed="Rc63e2e3b86c74b25"/>
          <a:stretch/>
        </p:blipFill>
        <p:spPr>
          <a:xfrm>
            <a:off x="609600" y="384209"/>
            <a:ext cx="2095500" cy="403158"/>
          </a:xfrm>
          <a:prstGeom prst="rect">
            <a:avLst/>
          </a:prstGeom>
        </p:spPr>
      </p:pic>
      <p:sp>
        <p:nvSpPr>
          <p:cNvPr id="3" name="reveal-0-title">
            <a:extLst>
              <a:ext uri="{FF2B5EF4-FFF2-40B4-BE49-F238E27FC236}">
                <ns2:creationId id="{F8576530-EB77-4981-9045-D45C9F28E263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5381625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6F7FB"/>
                </a:solidFill>
                <a:latin typeface="Segoe UI"/>
                <a:ea typeface="Segoe UI"/>
                <a:cs typeface="Segoe UI"/>
              </a:rPr>
              <a:t>ПРОМВЕБ</a:t>
            </a:r>
          </a:p>
        </p:txBody>
      </p:sp>
      <p:sp>
        <p:nvSpPr>
          <p:cNvPr id="4" name="reveal-1-subtitle">
            <a:extLst>
              <a:ext uri="{FF2B5EF4-FFF2-40B4-BE49-F238E27FC236}">
                <ns2:creationId id="{2ED0F4E4-01F9-46E2-B23C-768A4F6EA29A}"/>
              </a:ext>
            </a:extLst>
          </p:cNvPr>
          <p:cNvSpPr>
            <a:spLocks noGrp="1"/>
          </p:cNvSpPr>
          <p:nvPr/>
        </p:nvSpPr>
        <p:spPr>
          <a:xfrm>
            <a:off x="628650" y="2876550"/>
            <a:ext cx="509587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C4B8FF"/>
                </a:solidFill>
                <a:latin typeface="Segoe UI"/>
                <a:ea typeface="Segoe UI"/>
                <a:cs typeface="Segoe UI"/>
              </a:rPr>
              <a:t>CRM для строительной компании</a:t>
            </a:r>
          </a:p>
        </p:txBody>
      </p:sp>
      <p:sp>
        <p:nvSpPr>
          <p:cNvPr id="5" name="reveal-2-body">
            <a:extLst>
              <a:ext uri="{FF2B5EF4-FFF2-40B4-BE49-F238E27FC236}">
                <ns2:creationId id="{C1CFAFB3-F260-4772-BA0B-83EDDD71FD36}"/>
              </a:ext>
            </a:extLst>
          </p:cNvPr>
          <p:cNvSpPr>
            <a:spLocks noGrp="1"/>
          </p:cNvSpPr>
          <p:nvPr/>
        </p:nvSpPr>
        <p:spPr>
          <a:xfrm>
            <a:off x="628650" y="3886200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5CCE0"/>
                </a:solidFill>
                <a:latin typeface="Segoe UI"/>
                <a:ea typeface="Segoe UI"/>
                <a:cs typeface="Segoe UI"/>
              </a:rPr>
              <a:t>Материалы, работы и финансы</a:t>
            </a:r>
          </a:p>
          <a:p>
            <a: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5CCE0"/>
                </a:solidFill>
                <a:latin typeface="Segoe UI"/>
                <a:ea typeface="Segoe UI"/>
                <a:cs typeface="Segoe UI"/>
              </a:rPr>
              <a:t>связаны с объектом</a:t>
            </a:r>
          </a:p>
        </p:txBody>
      </p:sp>
      <p:sp>
        <p:nvSpPr>
          <p:cNvPr id="6" name="reveal-3-body">
            <a:extLst>
              <a:ext uri="{FF2B5EF4-FFF2-40B4-BE49-F238E27FC236}">
                <ns2:creationId id="{1FB1FBA4-B83C-47F0-AC90-29D753A05481}"/>
              </a:ext>
            </a:extLst>
          </p:cNvPr>
          <p:cNvSpPr>
            <a:spLocks noGrp="1"/>
          </p:cNvSpPr>
          <p:nvPr/>
        </p:nvSpPr>
        <p:spPr>
          <a:xfrm>
            <a:off x="628650" y="4733925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5CCE0"/>
                </a:solidFill>
                <a:latin typeface="Segoe UI"/>
                <a:ea typeface="Segoe UI"/>
                <a:cs typeface="Segoe UI"/>
              </a:rPr>
              <a:t>Актуальные возможности</a:t>
            </a:r>
          </a:p>
          <a:p>
            <a: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5CCE0"/>
                </a:solidFill>
                <a:latin typeface="Segoe UI"/>
                <a:ea typeface="Segoe UI"/>
                <a:cs typeface="Segoe UI"/>
              </a:rPr>
              <a:t>на 5 ноября 2026 года</a:t>
            </a:r>
          </a:p>
        </p:txBody>
      </p:sp>
      <p:sp>
        <p:nvSpPr>
          <p:cNvPr id="7" name="slide-number">
            <a:extLst>
              <a:ext uri="{FF2B5EF4-FFF2-40B4-BE49-F238E27FC236}">
                <ns2:creationId id="{F259B376-A1DA-4063-8942-0A674623F366}"/>
              </a:ext>
            </a:extLst>
          </p:cNvPr>
          <p:cNvSpPr>
            <a:spLocks noGrp="1"/>
          </p:cNvSpPr>
          <p:nvPr/>
        </p:nvSpPr>
        <p:spPr>
          <a:xfrm>
            <a:off x="10572750" y="476250"/>
            <a:ext cx="10096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pPr>
            <a:r>
              <a:rPr sz="1350">
                <a:solidFill>
                  <a:srgbClr val="BAC3D8"/>
                </a:solidFill>
                <a:latin typeface="Segoe UI"/>
                <a:ea typeface="Segoe UI"/>
                <a:cs typeface="Segoe UI"/>
              </a:rPr>
              <a:t>01 / 26</a:t>
            </a:r>
          </a:p>
        </p:txBody>
      </p:sp>
    </p:spTree>
    <p:extLst>
      <p:ext uri="{BB962C8B-B14F-4D97-AF65-F5344CB8AC3E}">
        <ns4:creationId val="1565121158"/>
      </p:ext>
    </p:extLst>
  </p:cSld>
  <p:transition spd="med" advClick="1" advTm="1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grpId="0" nodeType="withEffect">
                            <p:stCondLst>
                              <p:cond delay="300"/>
                            </p:stCondLst>
                            <p:childTnLst>
                              <p:set>
                                <p:cBhvr>
                                  <p:cTn id="8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grpId="0" nodeType="withEffect">
                            <p:stCondLst>
                              <p:cond delay="650"/>
                            </p:stCondLst>
                            <p:childTnLst>
                              <p:set>
                                <p:cBhvr>
                                  <p:cTn id="11" dur="1" fill="hold"/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6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grpId="0" nodeType="withEffect">
                            <p:stCondLst>
                              <p:cond delay="1100"/>
                            </p:stCondLst>
                            <p:childTnLst>
                              <p:set>
                                <p:cBhvr>
                                  <p:cTn id="14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65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  <p:bldP spid="5" grpId="0" build="allAtOnce"/>
      <p:bldP spid="6" grpId="0" build="allAtOnce"/>
    </p:bldLst>
  </p:timing>
</p:sld>
</file>

<file path=ppt/slides/slide2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171E34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" name="">
            <a:extLst>
              <a:ext uri="{FF2B5EF4-FFF2-40B4-BE49-F238E27FC236}">
                <ns2:creationId id="{F43F16CA-930A-4C64-A9ED-7BA9E462385C}"/>
              </a:ext>
            </a:extLst>
          </p:cNvPr>
          <p:cNvPicPr>
            <a:picLocks noChangeAspect="1"/>
          </p:cNvPicPr>
          <p:nvPr/>
        </p:nvPicPr>
        <p:blipFill>
          <a:blip r:embed="R3a840989aaca4f09"/>
          <a:srcRect l="0" t="27" r="0" b="27"/>
          <a:stretch>
            <a:fillRect l="0" t="0" r="0" b="0"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">
            <a:extLst>
              <a:ext uri="{FF2B5EF4-FFF2-40B4-BE49-F238E27FC236}">
                <ns2:creationId id="{F5928F5A-58FD-4F29-9034-698B907EDBAD}"/>
              </a:ext>
            </a:extLst>
          </p:cNvPr>
          <p:cNvPicPr>
            <a:picLocks noChangeAspect="1"/>
          </p:cNvPicPr>
          <p:nvPr/>
        </p:nvPicPr>
        <p:blipFill>
          <a:blip r:embed="R7727d7cb7bdb46cc"/>
          <a:stretch/>
        </p:blipFill>
        <p:spPr>
          <a:xfrm>
            <a:off x="609600" y="384209"/>
            <a:ext cx="2095500" cy="403158"/>
          </a:xfrm>
          <a:prstGeom prst="rect">
            <a:avLst/>
          </a:prstGeom>
        </p:spPr>
      </p:pic>
      <p:pic>
        <p:nvPicPr>
          <p:cNvPr id="3" name="">
            <a:extLst>
              <a:ext uri="{FF2B5EF4-FFF2-40B4-BE49-F238E27FC236}">
                <ns2:creationId id="{AD2A4C28-84C1-40E4-B73A-AC41C7ED5CFD}"/>
              </a:ext>
            </a:extLst>
          </p:cNvPr>
          <p:cNvPicPr>
            <a:picLocks noChangeAspect="1"/>
          </p:cNvPicPr>
          <p:nvPr/>
        </p:nvPicPr>
        <p:blipFill>
          <a:blip r:embed="R9dfe2629f5424a8e"/>
          <a:stretch/>
        </p:blipFill>
        <p:spPr>
          <a:xfrm>
            <a:off x="6533630" y="1619250"/>
            <a:ext cx="5125489" cy="4000500"/>
          </a:xfrm>
          <a:prstGeom prst="rect">
            <a:avLst/>
          </a:prstGeom>
        </p:spPr>
      </p:pic>
      <p:sp>
        <p:nvSpPr>
          <p:cNvPr id="4" name="reveal-0-title">
            <a:extLst>
              <a:ext uri="{FF2B5EF4-FFF2-40B4-BE49-F238E27FC236}">
                <ns2:creationId id="{4C97C871-636F-42BE-81FF-C278ED77D9EA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5381625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6F7FB"/>
                </a:solidFill>
                <a:latin typeface="Segoe UI"/>
                <a:ea typeface="Segoe UI"/>
                <a:cs typeface="Segoe UI"/>
              </a:rPr>
              <a:t>Рабочий день</a:t>
            </a:r>
          </a:p>
          <a:p>
            <a: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6F7FB"/>
                </a:solidFill>
                <a:latin typeface="Segoe UI"/>
                <a:ea typeface="Segoe UI"/>
                <a:cs typeface="Segoe UI"/>
              </a:rPr>
              <a:t>без десятка списков</a:t>
            </a:r>
          </a:p>
        </p:txBody>
      </p:sp>
      <p:sp>
        <p:nvSpPr>
          <p:cNvPr id="5" name="reveal-1-subtitle">
            <a:extLst>
              <a:ext uri="{FF2B5EF4-FFF2-40B4-BE49-F238E27FC236}">
                <ns2:creationId id="{F293DDA7-DC1B-4EFB-AB30-673A2627DF72}"/>
              </a:ext>
            </a:extLst>
          </p:cNvPr>
          <p:cNvSpPr>
            <a:spLocks noGrp="1"/>
          </p:cNvSpPr>
          <p:nvPr/>
        </p:nvSpPr>
        <p:spPr>
          <a:xfrm>
            <a:off x="628650" y="2876550"/>
            <a:ext cx="509587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C4B8FF"/>
                </a:solidFill>
                <a:latin typeface="Segoe UI"/>
                <a:ea typeface="Segoe UI"/>
                <a:cs typeface="Segoe UI"/>
              </a:rPr>
              <a:t>Действия собраны на рабочем столе</a:t>
            </a:r>
          </a:p>
        </p:txBody>
      </p:sp>
      <p:sp>
        <p:nvSpPr>
          <p:cNvPr id="6" name="reveal-2-body">
            <a:extLst>
              <a:ext uri="{FF2B5EF4-FFF2-40B4-BE49-F238E27FC236}">
                <ns2:creationId id="{16B5F3FA-445F-445E-B8BD-8F7F743F70E0}"/>
              </a:ext>
            </a:extLst>
          </p:cNvPr>
          <p:cNvSpPr>
            <a:spLocks noGrp="1"/>
          </p:cNvSpPr>
          <p:nvPr/>
        </p:nvSpPr>
        <p:spPr>
          <a:xfrm>
            <a:off x="628650" y="3886200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5CCE0"/>
                </a:solidFill>
                <a:latin typeface="Segoe UI"/>
                <a:ea typeface="Segoe UI"/>
                <a:cs typeface="Segoe UI"/>
              </a:rPr>
              <a:t>Задачи, документы и согласования</a:t>
            </a:r>
          </a:p>
        </p:txBody>
      </p:sp>
      <p:sp>
        <p:nvSpPr>
          <p:cNvPr id="7" name="reveal-3-body">
            <a:extLst>
              <a:ext uri="{FF2B5EF4-FFF2-40B4-BE49-F238E27FC236}">
                <ns2:creationId id="{C40048D9-FDDE-4B34-AC52-984A61DD02CC}"/>
              </a:ext>
            </a:extLst>
          </p:cNvPr>
          <p:cNvSpPr>
            <a:spLocks noGrp="1"/>
          </p:cNvSpPr>
          <p:nvPr/>
        </p:nvSpPr>
        <p:spPr>
          <a:xfrm>
            <a:off x="628650" y="4733925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5CCE0"/>
                </a:solidFill>
                <a:latin typeface="Segoe UI"/>
                <a:ea typeface="Segoe UI"/>
                <a:cs typeface="Segoe UI"/>
              </a:rPr>
              <a:t>Поиск, свои фильтры</a:t>
            </a:r>
          </a:p>
          <a:p>
            <a: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5CCE0"/>
                </a:solidFill>
                <a:latin typeface="Segoe UI"/>
                <a:ea typeface="Segoe UI"/>
                <a:cs typeface="Segoe UI"/>
              </a:rPr>
              <a:t>и сохранённые черновики</a:t>
            </a:r>
          </a:p>
        </p:txBody>
      </p:sp>
      <p:sp>
        <p:nvSpPr>
          <p:cNvPr id="8" name="slide-number">
            <a:extLst>
              <a:ext uri="{FF2B5EF4-FFF2-40B4-BE49-F238E27FC236}">
                <ns2:creationId id="{3B31BB47-2FD3-4D40-B41D-225B9F896F6C}"/>
              </a:ext>
            </a:extLst>
          </p:cNvPr>
          <p:cNvSpPr>
            <a:spLocks noGrp="1"/>
          </p:cNvSpPr>
          <p:nvPr/>
        </p:nvSpPr>
        <p:spPr>
          <a:xfrm>
            <a:off x="10572750" y="476250"/>
            <a:ext cx="10096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pPr>
            <a:r>
              <a:rPr sz="1350">
                <a:solidFill>
                  <a:srgbClr val="BAC3D8"/>
                </a:solidFill>
                <a:latin typeface="Segoe UI"/>
                <a:ea typeface="Segoe UI"/>
                <a:cs typeface="Segoe UI"/>
              </a:rPr>
              <a:t>02 / 26</a:t>
            </a:r>
          </a:p>
        </p:txBody>
      </p:sp>
    </p:spTree>
    <p:extLst>
      <p:ext uri="{BB962C8B-B14F-4D97-AF65-F5344CB8AC3E}">
        <ns4:creationId val="1588948054"/>
      </p:ext>
    </p:extLst>
  </p:cSld>
  <p:transition spd="med" advClick="1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grpId="0" nodeType="withEffect">
                            <p:stCondLst>
                              <p:cond delay="300"/>
                            </p:stCondLst>
                            <p:childTnLst>
                              <p:set>
                                <p:cBhvr>
                                  <p:cTn id="8" dur="1" fill="hold"/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6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grpId="0" nodeType="withEffect">
                            <p:stCondLst>
                              <p:cond delay="650"/>
                            </p:stCondLst>
                            <p:childTnLst>
                              <p:set>
                                <p:cBhvr>
                                  <p:cTn id="11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65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grpId="0" nodeType="withEffect">
                            <p:stCondLst>
                              <p:cond delay="1100"/>
                            </p:stCondLst>
                            <p:childTnLst>
                              <p:set>
                                <p:cBhvr>
                                  <p:cTn id="14" dur="1" fill="hold"/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650" fill="hold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/>
      <p:bldP spid="6" grpId="0" build="allAtOnce"/>
      <p:bldP spid="7" grpId="0" build="allAtOnce"/>
    </p:bldLst>
  </p:timing>
</p:sld>
</file>

<file path=ppt/slides/slide3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5F6FB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8" name="">
            <a:extLst>
              <a:ext uri="{FF2B5EF4-FFF2-40B4-BE49-F238E27FC236}">
                <ns2:creationId id="{6EA025DE-4CF3-49B3-89A3-F09685E6746C}"/>
              </a:ext>
            </a:extLst>
          </p:cNvPr>
          <p:cNvPicPr>
            <a:picLocks noChangeAspect="1"/>
          </p:cNvPicPr>
          <p:nvPr/>
        </p:nvPicPr>
        <p:blipFill>
          <a:blip r:embed="R1445804900c04e88"/>
          <a:srcRect l="0" t="27" r="0" b="27"/>
          <a:stretch>
            <a:fillRect l="0" t="0" r="0" b="0"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">
            <a:extLst>
              <a:ext uri="{FF2B5EF4-FFF2-40B4-BE49-F238E27FC236}">
                <ns2:creationId id="{596DFA25-357C-4451-9E32-C952B33E0C3D}"/>
              </a:ext>
            </a:extLst>
          </p:cNvPr>
          <p:cNvPicPr>
            <a:picLocks noChangeAspect="1"/>
          </p:cNvPicPr>
          <p:nvPr/>
        </p:nvPicPr>
        <p:blipFill>
          <a:blip r:embed="Rb43e6d63c54a46c5"/>
          <a:stretch/>
        </p:blipFill>
        <p:spPr>
          <a:xfrm>
            <a:off x="626131" y="381000"/>
            <a:ext cx="2062438" cy="409575"/>
          </a:xfrm>
          <a:prstGeom prst="rect">
            <a:avLst/>
          </a:prstGeom>
        </p:spPr>
      </p:pic>
      <p:sp>
        <p:nvSpPr>
          <p:cNvPr id="3" name="reveal-0-title">
            <a:extLst>
              <a:ext uri="{FF2B5EF4-FFF2-40B4-BE49-F238E27FC236}">
                <ns2:creationId id="{DE17690E-64F2-4312-9C9D-09A655A2C3B0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5381625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20283D"/>
                </a:solidFill>
                <a:latin typeface="Segoe UI"/>
                <a:ea typeface="Segoe UI"/>
                <a:cs typeface="Segoe UI"/>
              </a:rPr>
              <a:t>Материалы</a:t>
            </a:r>
          </a:p>
          <a:p>
            <a: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20283D"/>
                </a:solidFill>
                <a:latin typeface="Segoe UI"/>
                <a:ea typeface="Segoe UI"/>
                <a:cs typeface="Segoe UI"/>
              </a:rPr>
              <a:t>по рабочему проекту</a:t>
            </a:r>
          </a:p>
        </p:txBody>
      </p:sp>
      <p:sp>
        <p:nvSpPr>
          <p:cNvPr id="4" name="reveal-1-subtitle">
            <a:extLst>
              <a:ext uri="{FF2B5EF4-FFF2-40B4-BE49-F238E27FC236}">
                <ns2:creationId id="{DF3E9F49-66A0-4EB3-914A-C719572B7842}"/>
              </a:ext>
            </a:extLst>
          </p:cNvPr>
          <p:cNvSpPr>
            <a:spLocks noGrp="1"/>
          </p:cNvSpPr>
          <p:nvPr/>
        </p:nvSpPr>
        <p:spPr>
          <a:xfrm>
            <a:off x="628650" y="2876550"/>
            <a:ext cx="509587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6755DB"/>
                </a:solidFill>
                <a:latin typeface="Segoe UI"/>
                <a:ea typeface="Segoe UI"/>
                <a:cs typeface="Segoe UI"/>
              </a:rPr>
              <a:t>Объект → шифры РД → объёмы</a:t>
            </a:r>
          </a:p>
        </p:txBody>
      </p:sp>
      <p:sp>
        <p:nvSpPr>
          <p:cNvPr id="5" name="reveal-2-body">
            <a:extLst>
              <a:ext uri="{FF2B5EF4-FFF2-40B4-BE49-F238E27FC236}">
                <ns2:creationId id="{3C6A6280-8C44-49E0-8CF8-7AEE9331225F}"/>
              </a:ext>
            </a:extLst>
          </p:cNvPr>
          <p:cNvSpPr>
            <a:spLocks noGrp="1"/>
          </p:cNvSpPr>
          <p:nvPr/>
        </p:nvSpPr>
        <p:spPr>
          <a:xfrm>
            <a:off x="628650" y="3886200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Импорт и выгрузка Excel</a:t>
            </a:r>
          </a:p>
        </p:txBody>
      </p:sp>
      <p:sp>
        <p:nvSpPr>
          <p:cNvPr id="6" name="reveal-3-body">
            <a:extLst>
              <a:ext uri="{FF2B5EF4-FFF2-40B4-BE49-F238E27FC236}">
                <ns2:creationId id="{6804BB64-D38E-40C3-B0B3-98AB0D0C182C}"/>
              </a:ext>
            </a:extLst>
          </p:cNvPr>
          <p:cNvSpPr>
            <a:spLocks noGrp="1"/>
          </p:cNvSpPr>
          <p:nvPr/>
        </p:nvSpPr>
        <p:spPr>
          <a:xfrm>
            <a:off x="628650" y="4733925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Проект, заказ и получение</a:t>
            </a:r>
          </a:p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видны в одной системе</a:t>
            </a:r>
          </a:p>
        </p:txBody>
      </p:sp>
      <p:sp>
        <p:nvSpPr>
          <p:cNvPr id="7" name="slide-number">
            <a:extLst>
              <a:ext uri="{FF2B5EF4-FFF2-40B4-BE49-F238E27FC236}">
                <ns2:creationId id="{C132F542-B1C3-4A72-B214-2059CEC055FE}"/>
              </a:ext>
            </a:extLst>
          </p:cNvPr>
          <p:cNvSpPr>
            <a:spLocks noGrp="1"/>
          </p:cNvSpPr>
          <p:nvPr/>
        </p:nvSpPr>
        <p:spPr>
          <a:xfrm>
            <a:off x="10572750" y="476250"/>
            <a:ext cx="10096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pPr>
            <a:r>
              <a:rPr sz="1350">
                <a:solidFill>
                  <a:srgbClr val="67738B"/>
                </a:solidFill>
                <a:latin typeface="Segoe UI"/>
                <a:ea typeface="Segoe UI"/>
                <a:cs typeface="Segoe UI"/>
              </a:rPr>
              <a:t>03 / 26</a:t>
            </a:r>
          </a:p>
        </p:txBody>
      </p:sp>
    </p:spTree>
    <p:extLst>
      <p:ext uri="{BB962C8B-B14F-4D97-AF65-F5344CB8AC3E}">
        <ns4:creationId val="610801742"/>
      </p:ext>
    </p:extLst>
  </p:cSld>
  <p:transition spd="med" advClick="1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grpId="0" nodeType="withEffect">
                            <p:stCondLst>
                              <p:cond delay="300"/>
                            </p:stCondLst>
                            <p:childTnLst>
                              <p:set>
                                <p:cBhvr>
                                  <p:cTn id="8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grpId="0" nodeType="withEffect">
                            <p:stCondLst>
                              <p:cond delay="650"/>
                            </p:stCondLst>
                            <p:childTnLst>
                              <p:set>
                                <p:cBhvr>
                                  <p:cTn id="11" dur="1" fill="hold"/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6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grpId="0" nodeType="withEffect">
                            <p:stCondLst>
                              <p:cond delay="1100"/>
                            </p:stCondLst>
                            <p:childTnLst>
                              <p:set>
                                <p:cBhvr>
                                  <p:cTn id="14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65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  <p:bldP spid="5" grpId="0" build="allAtOnce"/>
      <p:bldP spid="6" grpId="0" build="allAtOnce"/>
    </p:bldLst>
  </p:timing>
</p:sld>
</file>

<file path=ppt/slides/slide4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5F6FB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" name="">
            <a:extLst>
              <a:ext uri="{FF2B5EF4-FFF2-40B4-BE49-F238E27FC236}">
                <ns2:creationId id="{4ED9E217-3081-405C-B07C-9C1BD7D314F4}"/>
              </a:ext>
            </a:extLst>
          </p:cNvPr>
          <p:cNvPicPr>
            <a:picLocks noChangeAspect="1"/>
          </p:cNvPicPr>
          <p:nvPr/>
        </p:nvPicPr>
        <p:blipFill>
          <a:blip r:embed="R7a2b7edd07374946"/>
          <a:srcRect l="0" t="27" r="0" b="27"/>
          <a:stretch>
            <a:fillRect l="0" t="0" r="0" b="0"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">
            <a:extLst>
              <a:ext uri="{FF2B5EF4-FFF2-40B4-BE49-F238E27FC236}">
                <ns2:creationId id="{2ADC4C31-73E6-40FE-BD46-873A6F7C8702}"/>
              </a:ext>
            </a:extLst>
          </p:cNvPr>
          <p:cNvPicPr>
            <a:picLocks noChangeAspect="1"/>
          </p:cNvPicPr>
          <p:nvPr/>
        </p:nvPicPr>
        <p:blipFill>
          <a:blip r:embed="Rb055f17e94834d63"/>
          <a:stretch/>
        </p:blipFill>
        <p:spPr>
          <a:xfrm>
            <a:off x="626131" y="381000"/>
            <a:ext cx="2062438" cy="409575"/>
          </a:xfrm>
          <a:prstGeom prst="rect">
            <a:avLst/>
          </a:prstGeom>
        </p:spPr>
      </p:pic>
      <p:pic>
        <p:nvPicPr>
          <p:cNvPr id="3" name="">
            <a:extLst>
              <a:ext uri="{FF2B5EF4-FFF2-40B4-BE49-F238E27FC236}">
                <ns2:creationId id="{D5709AEC-B7B7-4FC1-A3D6-268E5563023F}"/>
              </a:ext>
            </a:extLst>
          </p:cNvPr>
          <p:cNvPicPr>
            <a:picLocks noChangeAspect="1"/>
          </p:cNvPicPr>
          <p:nvPr/>
        </p:nvPicPr>
        <p:blipFill>
          <a:blip r:embed="R5d9dbeda3c864e9d"/>
          <a:stretch/>
        </p:blipFill>
        <p:spPr>
          <a:xfrm>
            <a:off x="6742141" y="1619250"/>
            <a:ext cx="4708467" cy="4000500"/>
          </a:xfrm>
          <a:prstGeom prst="rect">
            <a:avLst/>
          </a:prstGeom>
        </p:spPr>
      </p:pic>
      <p:sp>
        <p:nvSpPr>
          <p:cNvPr id="4" name="reveal-0-title">
            <a:extLst>
              <a:ext uri="{FF2B5EF4-FFF2-40B4-BE49-F238E27FC236}">
                <ns2:creationId id="{4114EF1F-D830-479B-B00B-750B0DF5F04A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5381625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20283D"/>
                </a:solidFill>
                <a:latin typeface="Segoe UI"/>
                <a:ea typeface="Segoe UI"/>
                <a:cs typeface="Segoe UI"/>
              </a:rPr>
              <a:t>Готовность</a:t>
            </a:r>
          </a:p>
          <a:p>
            <a: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20283D"/>
                </a:solidFill>
                <a:latin typeface="Segoe UI"/>
                <a:ea typeface="Segoe UI"/>
                <a:cs typeface="Segoe UI"/>
              </a:rPr>
              <a:t>к началу работ</a:t>
            </a:r>
          </a:p>
        </p:txBody>
      </p:sp>
      <p:sp>
        <p:nvSpPr>
          <p:cNvPr id="5" name="reveal-1-subtitle">
            <a:extLst>
              <a:ext uri="{FF2B5EF4-FFF2-40B4-BE49-F238E27FC236}">
                <ns2:creationId id="{1B45EB56-66A8-4DF8-9C26-275D9150B784}"/>
              </a:ext>
            </a:extLst>
          </p:cNvPr>
          <p:cNvSpPr>
            <a:spLocks noGrp="1"/>
          </p:cNvSpPr>
          <p:nvPr/>
        </p:nvSpPr>
        <p:spPr>
          <a:xfrm>
            <a:off x="628650" y="2876550"/>
            <a:ext cx="509587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6755DB"/>
                </a:solidFill>
                <a:latin typeface="Segoe UI"/>
                <a:ea typeface="Segoe UI"/>
                <a:cs typeface="Segoe UI"/>
              </a:rPr>
              <a:t>Участок, сроки, бригада и материалы</a:t>
            </a:r>
          </a:p>
        </p:txBody>
      </p:sp>
      <p:sp>
        <p:nvSpPr>
          <p:cNvPr id="6" name="reveal-2-body">
            <a:extLst>
              <a:ext uri="{FF2B5EF4-FFF2-40B4-BE49-F238E27FC236}">
                <ns2:creationId id="{ABD9D66C-1212-49E6-A13C-1AA5A09A990A}"/>
              </a:ext>
            </a:extLst>
          </p:cNvPr>
          <p:cNvSpPr>
            <a:spLocks noGrp="1"/>
          </p:cNvSpPr>
          <p:nvPr/>
        </p:nvSpPr>
        <p:spPr>
          <a:xfrm>
            <a:off x="628650" y="3886200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Свободный остаток и дефицит</a:t>
            </a:r>
          </a:p>
        </p:txBody>
      </p:sp>
      <p:sp>
        <p:nvSpPr>
          <p:cNvPr id="7" name="reveal-3-body">
            <a:extLst>
              <a:ext uri="{FF2B5EF4-FFF2-40B4-BE49-F238E27FC236}">
                <ns2:creationId id="{2F584B22-5886-4B4A-8F1E-5B812BEF3324}"/>
              </a:ext>
            </a:extLst>
          </p:cNvPr>
          <p:cNvSpPr>
            <a:spLocks noGrp="1"/>
          </p:cNvSpPr>
          <p:nvPr/>
        </p:nvSpPr>
        <p:spPr>
          <a:xfrm>
            <a:off x="628650" y="4733925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Задача ОМТС и заявки</a:t>
            </a:r>
          </a:p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после подтверждения сотрудником</a:t>
            </a:r>
          </a:p>
        </p:txBody>
      </p:sp>
      <p:sp>
        <p:nvSpPr>
          <p:cNvPr id="8" name="slide-number">
            <a:extLst>
              <a:ext uri="{FF2B5EF4-FFF2-40B4-BE49-F238E27FC236}">
                <ns2:creationId id="{28EEFBE3-F218-4831-BE91-ACA865F6D2BF}"/>
              </a:ext>
            </a:extLst>
          </p:cNvPr>
          <p:cNvSpPr>
            <a:spLocks noGrp="1"/>
          </p:cNvSpPr>
          <p:nvPr/>
        </p:nvSpPr>
        <p:spPr>
          <a:xfrm>
            <a:off x="10572750" y="476250"/>
            <a:ext cx="10096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pPr>
            <a:r>
              <a:rPr sz="1350">
                <a:solidFill>
                  <a:srgbClr val="67738B"/>
                </a:solidFill>
                <a:latin typeface="Segoe UI"/>
                <a:ea typeface="Segoe UI"/>
                <a:cs typeface="Segoe UI"/>
              </a:rPr>
              <a:t>04 / 26</a:t>
            </a:r>
          </a:p>
        </p:txBody>
      </p:sp>
    </p:spTree>
    <p:extLst>
      <p:ext uri="{BB962C8B-B14F-4D97-AF65-F5344CB8AC3E}">
        <ns4:creationId val="1986472984"/>
      </p:ext>
    </p:extLst>
  </p:cSld>
  <p:transition spd="med" advClick="1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grpId="0" nodeType="withEffect">
                            <p:stCondLst>
                              <p:cond delay="300"/>
                            </p:stCondLst>
                            <p:childTnLst>
                              <p:set>
                                <p:cBhvr>
                                  <p:cTn id="8" dur="1" fill="hold"/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6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grpId="0" nodeType="withEffect">
                            <p:stCondLst>
                              <p:cond delay="650"/>
                            </p:stCondLst>
                            <p:childTnLst>
                              <p:set>
                                <p:cBhvr>
                                  <p:cTn id="11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65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grpId="0" nodeType="withEffect">
                            <p:stCondLst>
                              <p:cond delay="1100"/>
                            </p:stCondLst>
                            <p:childTnLst>
                              <p:set>
                                <p:cBhvr>
                                  <p:cTn id="14" dur="1" fill="hold"/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650" fill="hold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/>
      <p:bldP spid="6" grpId="0" build="allAtOnce"/>
      <p:bldP spid="7" grpId="0" build="allAtOnce"/>
    </p:bldLst>
  </p:timing>
</p:sld>
</file>

<file path=ppt/slides/slide5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5F6FB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8" name="">
            <a:extLst>
              <a:ext uri="{FF2B5EF4-FFF2-40B4-BE49-F238E27FC236}">
                <ns2:creationId id="{A1E268A6-5400-4D84-B2C4-A2CD59913D69}"/>
              </a:ext>
            </a:extLst>
          </p:cNvPr>
          <p:cNvPicPr>
            <a:picLocks noChangeAspect="1"/>
          </p:cNvPicPr>
          <p:nvPr/>
        </p:nvPicPr>
        <p:blipFill>
          <a:blip r:embed="Ra16d4ad8a0d5411a"/>
          <a:srcRect l="0" t="27" r="0" b="27"/>
          <a:stretch>
            <a:fillRect l="0" t="0" r="0" b="0"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">
            <a:extLst>
              <a:ext uri="{FF2B5EF4-FFF2-40B4-BE49-F238E27FC236}">
                <ns2:creationId id="{B2E14F08-BDAB-4E41-88C2-7CF0658594C5}"/>
              </a:ext>
            </a:extLst>
          </p:cNvPr>
          <p:cNvPicPr>
            <a:picLocks noChangeAspect="1"/>
          </p:cNvPicPr>
          <p:nvPr/>
        </p:nvPicPr>
        <p:blipFill>
          <a:blip r:embed="Ra66e888f10ec474e"/>
          <a:stretch/>
        </p:blipFill>
        <p:spPr>
          <a:xfrm>
            <a:off x="626131" y="381000"/>
            <a:ext cx="2062438" cy="409575"/>
          </a:xfrm>
          <a:prstGeom prst="rect">
            <a:avLst/>
          </a:prstGeom>
        </p:spPr>
      </p:pic>
      <p:sp>
        <p:nvSpPr>
          <p:cNvPr id="3" name="reveal-0-title">
            <a:extLst>
              <a:ext uri="{FF2B5EF4-FFF2-40B4-BE49-F238E27FC236}">
                <ns2:creationId id="{DFAB1FBE-4136-49AD-9EA2-EDE78F363CC7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5381625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20283D"/>
                </a:solidFill>
                <a:latin typeface="Segoe UI"/>
                <a:ea typeface="Segoe UI"/>
                <a:cs typeface="Segoe UI"/>
              </a:rPr>
              <a:t>Снабжение</a:t>
            </a:r>
          </a:p>
          <a:p>
            <a: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20283D"/>
                </a:solidFill>
                <a:latin typeface="Segoe UI"/>
                <a:ea typeface="Segoe UI"/>
                <a:cs typeface="Segoe UI"/>
              </a:rPr>
              <a:t>без повторных счетов</a:t>
            </a:r>
          </a:p>
        </p:txBody>
      </p:sp>
      <p:sp>
        <p:nvSpPr>
          <p:cNvPr id="4" name="reveal-1-subtitle">
            <a:extLst>
              <a:ext uri="{FF2B5EF4-FFF2-40B4-BE49-F238E27FC236}">
                <ns2:creationId id="{11143EB2-2E4E-4A1F-9288-9EC97DEBAA50}"/>
              </a:ext>
            </a:extLst>
          </p:cNvPr>
          <p:cNvSpPr>
            <a:spLocks noGrp="1"/>
          </p:cNvSpPr>
          <p:nvPr/>
        </p:nvSpPr>
        <p:spPr>
          <a:xfrm>
            <a:off x="628650" y="2876550"/>
            <a:ext cx="509587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6755DB"/>
                </a:solidFill>
                <a:latin typeface="Segoe UI"/>
                <a:ea typeface="Segoe UI"/>
                <a:cs typeface="Segoe UI"/>
              </a:rPr>
              <a:t>Заявки и условия поставщиков</a:t>
            </a:r>
          </a:p>
        </p:txBody>
      </p:sp>
      <p:sp>
        <p:nvSpPr>
          <p:cNvPr id="5" name="reveal-2-body">
            <a:extLst>
              <a:ext uri="{FF2B5EF4-FFF2-40B4-BE49-F238E27FC236}">
                <ns2:creationId id="{A72F59CF-4D88-4BD9-8EF9-6914B6C54BF2}"/>
              </a:ext>
            </a:extLst>
          </p:cNvPr>
          <p:cNvSpPr>
            <a:spLocks noGrp="1"/>
          </p:cNvSpPr>
          <p:nvPr/>
        </p:nvSpPr>
        <p:spPr>
          <a:xfrm>
            <a:off x="628650" y="3886200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Один счёт для нескольких заявок</a:t>
            </a:r>
          </a:p>
        </p:txBody>
      </p:sp>
      <p:sp>
        <p:nvSpPr>
          <p:cNvPr id="6" name="reveal-3-body">
            <a:extLst>
              <a:ext uri="{FF2B5EF4-FFF2-40B4-BE49-F238E27FC236}">
                <ns2:creationId id="{84745929-DAC0-4D54-9215-D11AB1023E69}"/>
              </a:ext>
            </a:extLst>
          </p:cNvPr>
          <p:cNvSpPr>
            <a:spLocks noGrp="1"/>
          </p:cNvSpPr>
          <p:nvPr/>
        </p:nvSpPr>
        <p:spPr>
          <a:xfrm>
            <a:off x="628650" y="4733925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Поиск по номеру</a:t>
            </a:r>
          </a:p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и защита от повторных файлов</a:t>
            </a:r>
          </a:p>
        </p:txBody>
      </p:sp>
      <p:sp>
        <p:nvSpPr>
          <p:cNvPr id="7" name="slide-number">
            <a:extLst>
              <a:ext uri="{FF2B5EF4-FFF2-40B4-BE49-F238E27FC236}">
                <ns2:creationId id="{B450B4A7-105E-464B-9299-FE99D294B8E0}"/>
              </a:ext>
            </a:extLst>
          </p:cNvPr>
          <p:cNvSpPr>
            <a:spLocks noGrp="1"/>
          </p:cNvSpPr>
          <p:nvPr/>
        </p:nvSpPr>
        <p:spPr>
          <a:xfrm>
            <a:off x="10572750" y="476250"/>
            <a:ext cx="10096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pPr>
            <a:r>
              <a:rPr sz="1350">
                <a:solidFill>
                  <a:srgbClr val="67738B"/>
                </a:solidFill>
                <a:latin typeface="Segoe UI"/>
                <a:ea typeface="Segoe UI"/>
                <a:cs typeface="Segoe UI"/>
              </a:rPr>
              <a:t>05 / 26</a:t>
            </a:r>
          </a:p>
        </p:txBody>
      </p:sp>
    </p:spTree>
    <p:extLst>
      <p:ext uri="{BB962C8B-B14F-4D97-AF65-F5344CB8AC3E}">
        <ns4:creationId val="873660875"/>
      </p:ext>
    </p:extLst>
  </p:cSld>
  <p:transition spd="med" advClick="1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grpId="0" nodeType="withEffect">
                            <p:stCondLst>
                              <p:cond delay="300"/>
                            </p:stCondLst>
                            <p:childTnLst>
                              <p:set>
                                <p:cBhvr>
                                  <p:cTn id="8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grpId="0" nodeType="withEffect">
                            <p:stCondLst>
                              <p:cond delay="650"/>
                            </p:stCondLst>
                            <p:childTnLst>
                              <p:set>
                                <p:cBhvr>
                                  <p:cTn id="11" dur="1" fill="hold"/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6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grpId="0" nodeType="withEffect">
                            <p:stCondLst>
                              <p:cond delay="1100"/>
                            </p:stCondLst>
                            <p:childTnLst>
                              <p:set>
                                <p:cBhvr>
                                  <p:cTn id="14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65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  <p:bldP spid="5" grpId="0" build="allAtOnce"/>
      <p:bldP spid="6" grpId="0" build="allAtOnce"/>
    </p:bldLst>
  </p:timing>
</p:sld>
</file>

<file path=ppt/slides/slide6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171E34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8" name="">
            <a:extLst>
              <a:ext uri="{FF2B5EF4-FFF2-40B4-BE49-F238E27FC236}">
                <ns2:creationId id="{C3946011-024E-43B8-A957-ECACB177DCD4}"/>
              </a:ext>
            </a:extLst>
          </p:cNvPr>
          <p:cNvPicPr>
            <a:picLocks noChangeAspect="1"/>
          </p:cNvPicPr>
          <p:nvPr/>
        </p:nvPicPr>
        <p:blipFill>
          <a:blip r:embed="Rfe00a4a77c394320"/>
          <a:srcRect l="0" t="27" r="0" b="27"/>
          <a:stretch>
            <a:fillRect l="0" t="0" r="0" b="0"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">
            <a:extLst>
              <a:ext uri="{FF2B5EF4-FFF2-40B4-BE49-F238E27FC236}">
                <ns2:creationId id="{D174DD5B-4ECB-4DB3-BC67-C139B46C1F4D}"/>
              </a:ext>
            </a:extLst>
          </p:cNvPr>
          <p:cNvPicPr>
            <a:picLocks noChangeAspect="1"/>
          </p:cNvPicPr>
          <p:nvPr/>
        </p:nvPicPr>
        <p:blipFill>
          <a:blip r:embed="R6e8502b55e9c4839"/>
          <a:stretch/>
        </p:blipFill>
        <p:spPr>
          <a:xfrm>
            <a:off x="609600" y="384209"/>
            <a:ext cx="2095500" cy="403158"/>
          </a:xfrm>
          <a:prstGeom prst="rect">
            <a:avLst/>
          </a:prstGeom>
        </p:spPr>
      </p:pic>
      <p:sp>
        <p:nvSpPr>
          <p:cNvPr id="3" name="reveal-0-title">
            <a:extLst>
              <a:ext uri="{FF2B5EF4-FFF2-40B4-BE49-F238E27FC236}">
                <ns2:creationId id="{F1C1B1AA-1146-412A-86B3-1226051D6052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5381625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6F7FB"/>
                </a:solidFill>
                <a:latin typeface="Segoe UI"/>
                <a:ea typeface="Segoe UI"/>
                <a:cs typeface="Segoe UI"/>
              </a:rPr>
              <a:t>Согласование</a:t>
            </a:r>
          </a:p>
          <a:p>
            <a: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6F7FB"/>
                </a:solidFill>
                <a:latin typeface="Segoe UI"/>
                <a:ea typeface="Segoe UI"/>
                <a:cs typeface="Segoe UI"/>
              </a:rPr>
              <a:t>в MAX</a:t>
            </a:r>
          </a:p>
        </p:txBody>
      </p:sp>
      <p:sp>
        <p:nvSpPr>
          <p:cNvPr id="4" name="reveal-1-subtitle">
            <a:extLst>
              <a:ext uri="{FF2B5EF4-FFF2-40B4-BE49-F238E27FC236}">
                <ns2:creationId id="{893239B0-8414-4620-B85C-A44C7B80E896}"/>
              </a:ext>
            </a:extLst>
          </p:cNvPr>
          <p:cNvSpPr>
            <a:spLocks noGrp="1"/>
          </p:cNvSpPr>
          <p:nvPr/>
        </p:nvSpPr>
        <p:spPr>
          <a:xfrm>
            <a:off x="628650" y="2876550"/>
            <a:ext cx="509587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C4B8FF"/>
                </a:solidFill>
                <a:latin typeface="Segoe UI"/>
                <a:ea typeface="Segoe UI"/>
                <a:cs typeface="Segoe UI"/>
              </a:rPr>
              <a:t>Группы связаны с плательщиками</a:t>
            </a:r>
          </a:p>
        </p:txBody>
      </p:sp>
      <p:sp>
        <p:nvSpPr>
          <p:cNvPr id="5" name="reveal-2-body">
            <a:extLst>
              <a:ext uri="{FF2B5EF4-FFF2-40B4-BE49-F238E27FC236}">
                <ns2:creationId id="{77513781-927E-434A-9A31-F6440D862622}"/>
              </a:ext>
            </a:extLst>
          </p:cNvPr>
          <p:cNvSpPr>
            <a:spLocks noGrp="1"/>
          </p:cNvSpPr>
          <p:nvPr/>
        </p:nvSpPr>
        <p:spPr>
          <a:xfrm>
            <a:off x="628650" y="3886200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5CCE0"/>
                </a:solidFill>
                <a:latin typeface="Segoe UI"/>
                <a:ea typeface="Segoe UI"/>
                <a:cs typeface="Segoe UI"/>
              </a:rPr>
              <a:t>Решение сохраняется в истории</a:t>
            </a:r>
          </a:p>
        </p:txBody>
      </p:sp>
      <p:sp>
        <p:nvSpPr>
          <p:cNvPr id="6" name="reveal-3-body">
            <a:extLst>
              <a:ext uri="{FF2B5EF4-FFF2-40B4-BE49-F238E27FC236}">
                <ns2:creationId id="{890DC441-C2EE-4679-B6FA-C46144BE1A37}"/>
              </a:ext>
            </a:extLst>
          </p:cNvPr>
          <p:cNvSpPr>
            <a:spLocks noGrp="1"/>
          </p:cNvSpPr>
          <p:nvPr/>
        </p:nvSpPr>
        <p:spPr>
          <a:xfrm>
            <a:off x="628650" y="4733925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5CCE0"/>
                </a:solidFill>
                <a:latin typeface="Segoe UI"/>
                <a:ea typeface="Segoe UI"/>
                <a:cs typeface="Segoe UI"/>
              </a:rPr>
              <a:t>Одобренный счёт —</a:t>
            </a:r>
          </a:p>
          <a:p>
            <a: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5CCE0"/>
                </a:solidFill>
                <a:latin typeface="Segoe UI"/>
                <a:ea typeface="Segoe UI"/>
                <a:cs typeface="Segoe UI"/>
              </a:rPr>
              <a:t>в реестре нужной компании</a:t>
            </a:r>
          </a:p>
        </p:txBody>
      </p:sp>
      <p:sp>
        <p:nvSpPr>
          <p:cNvPr id="7" name="slide-number">
            <a:extLst>
              <a:ext uri="{FF2B5EF4-FFF2-40B4-BE49-F238E27FC236}">
                <ns2:creationId id="{F2890707-606B-47D1-A102-8E90902434FD}"/>
              </a:ext>
            </a:extLst>
          </p:cNvPr>
          <p:cNvSpPr>
            <a:spLocks noGrp="1"/>
          </p:cNvSpPr>
          <p:nvPr/>
        </p:nvSpPr>
        <p:spPr>
          <a:xfrm>
            <a:off x="10572750" y="476250"/>
            <a:ext cx="10096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pPr>
            <a:r>
              <a:rPr sz="1350">
                <a:solidFill>
                  <a:srgbClr val="BAC3D8"/>
                </a:solidFill>
                <a:latin typeface="Segoe UI"/>
                <a:ea typeface="Segoe UI"/>
                <a:cs typeface="Segoe UI"/>
              </a:rPr>
              <a:t>06 / 26</a:t>
            </a:r>
          </a:p>
        </p:txBody>
      </p:sp>
    </p:spTree>
    <p:extLst>
      <p:ext uri="{BB962C8B-B14F-4D97-AF65-F5344CB8AC3E}">
        <ns4:creationId val="353070510"/>
      </p:ext>
    </p:extLst>
  </p:cSld>
  <p:transition spd="med" advClick="1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grpId="0" nodeType="withEffect">
                            <p:stCondLst>
                              <p:cond delay="300"/>
                            </p:stCondLst>
                            <p:childTnLst>
                              <p:set>
                                <p:cBhvr>
                                  <p:cTn id="8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grpId="0" nodeType="withEffect">
                            <p:stCondLst>
                              <p:cond delay="650"/>
                            </p:stCondLst>
                            <p:childTnLst>
                              <p:set>
                                <p:cBhvr>
                                  <p:cTn id="11" dur="1" fill="hold"/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6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grpId="0" nodeType="withEffect">
                            <p:stCondLst>
                              <p:cond delay="1100"/>
                            </p:stCondLst>
                            <p:childTnLst>
                              <p:set>
                                <p:cBhvr>
                                  <p:cTn id="14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65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  <p:bldP spid="5" grpId="0" build="allAtOnce"/>
      <p:bldP spid="6" grpId="0" build="allAtOnce"/>
    </p:bldLst>
  </p:timing>
</p:sld>
</file>

<file path=ppt/slides/slide7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5F6FB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8" name="">
            <a:extLst>
              <a:ext uri="{FF2B5EF4-FFF2-40B4-BE49-F238E27FC236}">
                <ns2:creationId id="{4E036CAC-44C9-4967-9D66-E2C74A8AB8AB}"/>
              </a:ext>
            </a:extLst>
          </p:cNvPr>
          <p:cNvPicPr>
            <a:picLocks noChangeAspect="1"/>
          </p:cNvPicPr>
          <p:nvPr/>
        </p:nvPicPr>
        <p:blipFill>
          <a:blip r:embed="R6f0d179b7c424597"/>
          <a:srcRect l="0" t="27" r="0" b="27"/>
          <a:stretch>
            <a:fillRect l="0" t="0" r="0" b="0"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">
            <a:extLst>
              <a:ext uri="{FF2B5EF4-FFF2-40B4-BE49-F238E27FC236}">
                <ns2:creationId id="{07285ADB-1EEE-4192-8D3E-16A8CF6ABECB}"/>
              </a:ext>
            </a:extLst>
          </p:cNvPr>
          <p:cNvPicPr>
            <a:picLocks noChangeAspect="1"/>
          </p:cNvPicPr>
          <p:nvPr/>
        </p:nvPicPr>
        <p:blipFill>
          <a:blip r:embed="R089f939d0689496e"/>
          <a:stretch/>
        </p:blipFill>
        <p:spPr>
          <a:xfrm>
            <a:off x="626131" y="381000"/>
            <a:ext cx="2062438" cy="409575"/>
          </a:xfrm>
          <a:prstGeom prst="rect">
            <a:avLst/>
          </a:prstGeom>
        </p:spPr>
      </p:pic>
      <p:sp>
        <p:nvSpPr>
          <p:cNvPr id="3" name="reveal-0-title">
            <a:extLst>
              <a:ext uri="{FF2B5EF4-FFF2-40B4-BE49-F238E27FC236}">
                <ns2:creationId id="{0CB0CA03-CDF7-4069-BE1A-F2E9B871CA5F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5381625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20283D"/>
                </a:solidFill>
                <a:latin typeface="Segoe UI"/>
                <a:ea typeface="Segoe UI"/>
                <a:cs typeface="Segoe UI"/>
              </a:rPr>
              <a:t>УПД и реальная</a:t>
            </a:r>
          </a:p>
          <a:p>
            <a: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20283D"/>
                </a:solidFill>
                <a:latin typeface="Segoe UI"/>
                <a:ea typeface="Segoe UI"/>
                <a:cs typeface="Segoe UI"/>
              </a:rPr>
              <a:t>приёмка</a:t>
            </a:r>
          </a:p>
        </p:txBody>
      </p:sp>
      <p:sp>
        <p:nvSpPr>
          <p:cNvPr id="4" name="reveal-1-subtitle">
            <a:extLst>
              <a:ext uri="{FF2B5EF4-FFF2-40B4-BE49-F238E27FC236}">
                <ns2:creationId id="{6E415B9D-E581-41FE-90D6-07FF7960541D}"/>
              </a:ext>
            </a:extLst>
          </p:cNvPr>
          <p:cNvSpPr>
            <a:spLocks noGrp="1"/>
          </p:cNvSpPr>
          <p:nvPr/>
        </p:nvSpPr>
        <p:spPr>
          <a:xfrm>
            <a:off x="628650" y="2876550"/>
            <a:ext cx="509587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6755DB"/>
                </a:solidFill>
                <a:latin typeface="Segoe UI"/>
                <a:ea typeface="Segoe UI"/>
                <a:cs typeface="Segoe UI"/>
              </a:rPr>
              <a:t>Фото или файл в рабочем чате</a:t>
            </a:r>
          </a:p>
        </p:txBody>
      </p:sp>
      <p:sp>
        <p:nvSpPr>
          <p:cNvPr id="5" name="reveal-2-body">
            <a:extLst>
              <a:ext uri="{FF2B5EF4-FFF2-40B4-BE49-F238E27FC236}">
                <ns2:creationId id="{23F13C35-586A-42D5-B02D-2C043632046A}"/>
              </a:ext>
            </a:extLst>
          </p:cNvPr>
          <p:cNvSpPr>
            <a:spLocks noGrp="1"/>
          </p:cNvSpPr>
          <p:nvPr/>
        </p:nvSpPr>
        <p:spPr>
          <a:xfrm>
            <a:off x="628650" y="3886200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Заявки и фактические количества</a:t>
            </a:r>
          </a:p>
        </p:txBody>
      </p:sp>
      <p:sp>
        <p:nvSpPr>
          <p:cNvPr id="6" name="reveal-3-body">
            <a:extLst>
              <a:ext uri="{FF2B5EF4-FFF2-40B4-BE49-F238E27FC236}">
                <ns2:creationId id="{BD90FDB9-C150-4171-A411-547C0A103F05}"/>
              </a:ext>
            </a:extLst>
          </p:cNvPr>
          <p:cNvSpPr>
            <a:spLocks noGrp="1"/>
          </p:cNvSpPr>
          <p:nvPr/>
        </p:nvSpPr>
        <p:spPr>
          <a:xfrm>
            <a:off x="628650" y="4733925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Полная, частичная приёмка</a:t>
            </a:r>
          </a:p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или возврат ОМТС на доработку</a:t>
            </a:r>
          </a:p>
        </p:txBody>
      </p:sp>
      <p:sp>
        <p:nvSpPr>
          <p:cNvPr id="7" name="slide-number">
            <a:extLst>
              <a:ext uri="{FF2B5EF4-FFF2-40B4-BE49-F238E27FC236}">
                <ns2:creationId id="{A9C5C12D-3CC5-41C1-9F83-34795AD92955}"/>
              </a:ext>
            </a:extLst>
          </p:cNvPr>
          <p:cNvSpPr>
            <a:spLocks noGrp="1"/>
          </p:cNvSpPr>
          <p:nvPr/>
        </p:nvSpPr>
        <p:spPr>
          <a:xfrm>
            <a:off x="10572750" y="476250"/>
            <a:ext cx="10096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pPr>
            <a:r>
              <a:rPr sz="1350">
                <a:solidFill>
                  <a:srgbClr val="67738B"/>
                </a:solidFill>
                <a:latin typeface="Segoe UI"/>
                <a:ea typeface="Segoe UI"/>
                <a:cs typeface="Segoe UI"/>
              </a:rPr>
              <a:t>07 / 26</a:t>
            </a:r>
          </a:p>
        </p:txBody>
      </p:sp>
    </p:spTree>
    <p:extLst>
      <p:ext uri="{BB962C8B-B14F-4D97-AF65-F5344CB8AC3E}">
        <ns4:creationId val="520173179"/>
      </p:ext>
    </p:extLst>
  </p:cSld>
  <p:transition spd="med" advClick="1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grpId="0" nodeType="withEffect">
                            <p:stCondLst>
                              <p:cond delay="300"/>
                            </p:stCondLst>
                            <p:childTnLst>
                              <p:set>
                                <p:cBhvr>
                                  <p:cTn id="8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grpId="0" nodeType="withEffect">
                            <p:stCondLst>
                              <p:cond delay="650"/>
                            </p:stCondLst>
                            <p:childTnLst>
                              <p:set>
                                <p:cBhvr>
                                  <p:cTn id="11" dur="1" fill="hold"/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6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grpId="0" nodeType="withEffect">
                            <p:stCondLst>
                              <p:cond delay="1100"/>
                            </p:stCondLst>
                            <p:childTnLst>
                              <p:set>
                                <p:cBhvr>
                                  <p:cTn id="14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65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  <p:bldP spid="5" grpId="0" build="allAtOnce"/>
      <p:bldP spid="6" grpId="0" build="allAtOnce"/>
    </p:bldLst>
  </p:timing>
</p:sld>
</file>

<file path=ppt/slides/slide8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171E34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8" name="">
            <a:extLst>
              <a:ext uri="{FF2B5EF4-FFF2-40B4-BE49-F238E27FC236}">
                <ns2:creationId id="{CDB26179-55B4-48D1-98DD-08E1C32B7CFD}"/>
              </a:ext>
            </a:extLst>
          </p:cNvPr>
          <p:cNvPicPr>
            <a:picLocks noChangeAspect="1"/>
          </p:cNvPicPr>
          <p:nvPr/>
        </p:nvPicPr>
        <p:blipFill>
          <a:blip r:embed="Rc6f7cf169dc8445f"/>
          <a:srcRect l="0" t="27" r="0" b="27"/>
          <a:stretch>
            <a:fillRect l="0" t="0" r="0" b="0"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">
            <a:extLst>
              <a:ext uri="{FF2B5EF4-FFF2-40B4-BE49-F238E27FC236}">
                <ns2:creationId id="{2923EB89-B2BA-440C-B161-F7F8D0B52D0D}"/>
              </a:ext>
            </a:extLst>
          </p:cNvPr>
          <p:cNvPicPr>
            <a:picLocks noChangeAspect="1"/>
          </p:cNvPicPr>
          <p:nvPr/>
        </p:nvPicPr>
        <p:blipFill>
          <a:blip r:embed="R15e049f6916846f4"/>
          <a:stretch/>
        </p:blipFill>
        <p:spPr>
          <a:xfrm>
            <a:off x="609600" y="384209"/>
            <a:ext cx="2095500" cy="403158"/>
          </a:xfrm>
          <a:prstGeom prst="rect">
            <a:avLst/>
          </a:prstGeom>
        </p:spPr>
      </p:pic>
      <p:sp>
        <p:nvSpPr>
          <p:cNvPr id="3" name="reveal-0-title">
            <a:extLst>
              <a:ext uri="{FF2B5EF4-FFF2-40B4-BE49-F238E27FC236}">
                <ns2:creationId id="{701720AF-43C5-4050-8150-0F2AE45C4CA8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5381625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6F7FB"/>
                </a:solidFill>
                <a:latin typeface="Segoe UI"/>
                <a:ea typeface="Segoe UI"/>
                <a:cs typeface="Segoe UI"/>
              </a:rPr>
              <a:t>Электронные УПД</a:t>
            </a:r>
          </a:p>
        </p:txBody>
      </p:sp>
      <p:sp>
        <p:nvSpPr>
          <p:cNvPr id="4" name="reveal-1-subtitle">
            <a:extLst>
              <a:ext uri="{FF2B5EF4-FFF2-40B4-BE49-F238E27FC236}">
                <ns2:creationId id="{35C282BF-BA8B-46C3-BFBF-1100A33239A8}"/>
              </a:ext>
            </a:extLst>
          </p:cNvPr>
          <p:cNvSpPr>
            <a:spLocks noGrp="1"/>
          </p:cNvSpPr>
          <p:nvPr/>
        </p:nvSpPr>
        <p:spPr>
          <a:xfrm>
            <a:off x="628650" y="2876550"/>
            <a:ext cx="509587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C4B8FF"/>
                </a:solidFill>
                <a:latin typeface="Segoe UI"/>
                <a:ea typeface="Segoe UI"/>
                <a:cs typeface="Segoe UI"/>
              </a:rPr>
              <a:t>Диадок отдельно для каждой компании</a:t>
            </a:r>
          </a:p>
        </p:txBody>
      </p:sp>
      <p:sp>
        <p:nvSpPr>
          <p:cNvPr id="5" name="reveal-2-body">
            <a:extLst>
              <a:ext uri="{FF2B5EF4-FFF2-40B4-BE49-F238E27FC236}">
                <ns2:creationId id="{91B4EC55-4027-4206-B2CC-09B04EEC57E4}"/>
              </a:ext>
            </a:extLst>
          </p:cNvPr>
          <p:cNvSpPr>
            <a:spLocks noGrp="1"/>
          </p:cNvSpPr>
          <p:nvPr/>
        </p:nvSpPr>
        <p:spPr>
          <a:xfrm>
            <a:off x="628650" y="3886200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5CCE0"/>
                </a:solidFill>
                <a:latin typeface="Segoe UI"/>
                <a:ea typeface="Segoe UI"/>
                <a:cs typeface="Segoe UI"/>
              </a:rPr>
              <a:t>Номер, дата и оригинал XML</a:t>
            </a:r>
          </a:p>
        </p:txBody>
      </p:sp>
      <p:sp>
        <p:nvSpPr>
          <p:cNvPr id="6" name="reveal-3-body">
            <a:extLst>
              <a:ext uri="{FF2B5EF4-FFF2-40B4-BE49-F238E27FC236}">
                <ns2:creationId id="{A34AFDC5-45D5-4FDF-8245-5DCB00FA4890}"/>
              </a:ext>
            </a:extLst>
          </p:cNvPr>
          <p:cNvSpPr>
            <a:spLocks noGrp="1"/>
          </p:cNvSpPr>
          <p:nvPr/>
        </p:nvSpPr>
        <p:spPr>
          <a:xfrm>
            <a:off x="628650" y="4733925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5CCE0"/>
                </a:solidFill>
                <a:latin typeface="Segoe UI"/>
                <a:ea typeface="Segoe UI"/>
                <a:cs typeface="Segoe UI"/>
              </a:rPr>
              <a:t>Сопоставление со счетами;</a:t>
            </a:r>
          </a:p>
          <a:p>
            <a: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5CCE0"/>
                </a:solidFill>
                <a:latin typeface="Segoe UI"/>
                <a:ea typeface="Segoe UI"/>
                <a:cs typeface="Segoe UI"/>
              </a:rPr>
              <a:t>подписание остаётся в Диадоке</a:t>
            </a:r>
          </a:p>
        </p:txBody>
      </p:sp>
      <p:sp>
        <p:nvSpPr>
          <p:cNvPr id="7" name="slide-number">
            <a:extLst>
              <a:ext uri="{FF2B5EF4-FFF2-40B4-BE49-F238E27FC236}">
                <ns2:creationId id="{3D37B760-6BDD-4FD8-B051-2ACEAAA79A84}"/>
              </a:ext>
            </a:extLst>
          </p:cNvPr>
          <p:cNvSpPr>
            <a:spLocks noGrp="1"/>
          </p:cNvSpPr>
          <p:nvPr/>
        </p:nvSpPr>
        <p:spPr>
          <a:xfrm>
            <a:off x="10572750" y="476250"/>
            <a:ext cx="10096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pPr>
            <a:r>
              <a:rPr sz="1350">
                <a:solidFill>
                  <a:srgbClr val="BAC3D8"/>
                </a:solidFill>
                <a:latin typeface="Segoe UI"/>
                <a:ea typeface="Segoe UI"/>
                <a:cs typeface="Segoe UI"/>
              </a:rPr>
              <a:t>08 / 26</a:t>
            </a:r>
          </a:p>
        </p:txBody>
      </p:sp>
    </p:spTree>
    <p:extLst>
      <p:ext uri="{BB962C8B-B14F-4D97-AF65-F5344CB8AC3E}">
        <ns4:creationId val="1814734795"/>
      </p:ext>
    </p:extLst>
  </p:cSld>
  <p:transition spd="med" advClick="1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grpId="0" nodeType="withEffect">
                            <p:stCondLst>
                              <p:cond delay="300"/>
                            </p:stCondLst>
                            <p:childTnLst>
                              <p:set>
                                <p:cBhvr>
                                  <p:cTn id="8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grpId="0" nodeType="withEffect">
                            <p:stCondLst>
                              <p:cond delay="650"/>
                            </p:stCondLst>
                            <p:childTnLst>
                              <p:set>
                                <p:cBhvr>
                                  <p:cTn id="11" dur="1" fill="hold"/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6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grpId="0" nodeType="withEffect">
                            <p:stCondLst>
                              <p:cond delay="1100"/>
                            </p:stCondLst>
                            <p:childTnLst>
                              <p:set>
                                <p:cBhvr>
                                  <p:cTn id="14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65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  <p:bldP spid="5" grpId="0" build="allAtOnce"/>
      <p:bldP spid="6" grpId="0" build="allAtOnce"/>
    </p:bldLst>
  </p:timing>
</p:sld>
</file>

<file path=ppt/slides/slide9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5F6FB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" name="">
            <a:extLst>
              <a:ext uri="{FF2B5EF4-FFF2-40B4-BE49-F238E27FC236}">
                <ns2:creationId id="{76B52ADF-2583-47CC-8543-60DF12B4EE05}"/>
              </a:ext>
            </a:extLst>
          </p:cNvPr>
          <p:cNvPicPr>
            <a:picLocks noChangeAspect="1"/>
          </p:cNvPicPr>
          <p:nvPr/>
        </p:nvPicPr>
        <p:blipFill>
          <a:blip r:embed="Rde0a4ed10ab04868"/>
          <a:srcRect l="0" t="27" r="0" b="27"/>
          <a:stretch>
            <a:fillRect l="0" t="0" r="0" b="0"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">
            <a:extLst>
              <a:ext uri="{FF2B5EF4-FFF2-40B4-BE49-F238E27FC236}">
                <ns2:creationId id="{0D967E1F-3FA6-44D7-B41B-FFC0BB9CAA94}"/>
              </a:ext>
            </a:extLst>
          </p:cNvPr>
          <p:cNvPicPr>
            <a:picLocks noChangeAspect="1"/>
          </p:cNvPicPr>
          <p:nvPr/>
        </p:nvPicPr>
        <p:blipFill>
          <a:blip r:embed="R021ebe9898b247b3"/>
          <a:stretch/>
        </p:blipFill>
        <p:spPr>
          <a:xfrm>
            <a:off x="626131" y="381000"/>
            <a:ext cx="2062438" cy="409575"/>
          </a:xfrm>
          <a:prstGeom prst="rect">
            <a:avLst/>
          </a:prstGeom>
        </p:spPr>
      </p:pic>
      <p:pic>
        <p:nvPicPr>
          <p:cNvPr id="3" name="">
            <a:extLst>
              <a:ext uri="{FF2B5EF4-FFF2-40B4-BE49-F238E27FC236}">
                <ns2:creationId id="{30149821-F6C0-4E82-8AC4-8235D9CFE977}"/>
              </a:ext>
            </a:extLst>
          </p:cNvPr>
          <p:cNvPicPr>
            <a:picLocks noChangeAspect="1"/>
          </p:cNvPicPr>
          <p:nvPr/>
        </p:nvPicPr>
        <p:blipFill>
          <a:blip r:embed="Re7cb4d3dcbae437c"/>
          <a:stretch/>
        </p:blipFill>
        <p:spPr>
          <a:xfrm>
            <a:off x="6742141" y="1619250"/>
            <a:ext cx="4708467" cy="4000500"/>
          </a:xfrm>
          <a:prstGeom prst="rect">
            <a:avLst/>
          </a:prstGeom>
        </p:spPr>
      </p:pic>
      <p:sp>
        <p:nvSpPr>
          <p:cNvPr id="4" name="reveal-0-title">
            <a:extLst>
              <a:ext uri="{FF2B5EF4-FFF2-40B4-BE49-F238E27FC236}">
                <ns2:creationId id="{FAD1630B-80F6-4F09-8CC8-A2B1FDC23B5E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5381625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20283D"/>
                </a:solidFill>
                <a:latin typeface="Segoe UI"/>
                <a:ea typeface="Segoe UI"/>
                <a:cs typeface="Segoe UI"/>
              </a:rPr>
              <a:t>Материал</a:t>
            </a:r>
          </a:p>
          <a:p>
            <a: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20283D"/>
                </a:solidFill>
                <a:latin typeface="Segoe UI"/>
                <a:ea typeface="Segoe UI"/>
                <a:cs typeface="Segoe UI"/>
              </a:rPr>
              <a:t>между объектами</a:t>
            </a:r>
          </a:p>
        </p:txBody>
      </p:sp>
      <p:sp>
        <p:nvSpPr>
          <p:cNvPr id="5" name="reveal-1-subtitle">
            <a:extLst>
              <a:ext uri="{FF2B5EF4-FFF2-40B4-BE49-F238E27FC236}">
                <ns2:creationId id="{96E14580-CB01-47A7-992C-40C92E117196}"/>
              </a:ext>
            </a:extLst>
          </p:cNvPr>
          <p:cNvSpPr>
            <a:spLocks noGrp="1"/>
          </p:cNvSpPr>
          <p:nvPr/>
        </p:nvSpPr>
        <p:spPr>
          <a:xfrm>
            <a:off x="628650" y="2876550"/>
            <a:ext cx="509587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6755DB"/>
                </a:solidFill>
                <a:latin typeface="Segoe UI"/>
                <a:ea typeface="Segoe UI"/>
                <a:cs typeface="Segoe UI"/>
              </a:rPr>
              <a:t>Перемещение с отдельной приёмкой</a:t>
            </a:r>
          </a:p>
        </p:txBody>
      </p:sp>
      <p:sp>
        <p:nvSpPr>
          <p:cNvPr id="6" name="reveal-2-body">
            <a:extLst>
              <a:ext uri="{FF2B5EF4-FFF2-40B4-BE49-F238E27FC236}">
                <ns2:creationId id="{1BD7AFD1-F837-4095-B080-D3EF9F21845E}"/>
              </a:ext>
            </a:extLst>
          </p:cNvPr>
          <p:cNvSpPr>
            <a:spLocks noGrp="1"/>
          </p:cNvSpPr>
          <p:nvPr/>
        </p:nvSpPr>
        <p:spPr>
          <a:xfrm>
            <a:off x="628650" y="3886200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Возвраты и списания с основанием</a:t>
            </a:r>
          </a:p>
        </p:txBody>
      </p:sp>
      <p:sp>
        <p:nvSpPr>
          <p:cNvPr id="7" name="reveal-3-body">
            <a:extLst>
              <a:ext uri="{FF2B5EF4-FFF2-40B4-BE49-F238E27FC236}">
                <ns2:creationId id="{2A477850-E7FE-41C7-9356-8E81360D6518}"/>
              </a:ext>
            </a:extLst>
          </p:cNvPr>
          <p:cNvSpPr>
            <a:spLocks noGrp="1"/>
          </p:cNvSpPr>
          <p:nvPr/>
        </p:nvSpPr>
        <p:spPr>
          <a:xfrm>
            <a:off x="628650" y="4733925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Инвентаризация, резервы</a:t>
            </a:r>
          </a:p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и история происхождения</a:t>
            </a:r>
          </a:p>
        </p:txBody>
      </p:sp>
      <p:sp>
        <p:nvSpPr>
          <p:cNvPr id="8" name="slide-number">
            <a:extLst>
              <a:ext uri="{FF2B5EF4-FFF2-40B4-BE49-F238E27FC236}">
                <ns2:creationId id="{E989A323-3743-4F3A-8174-9AC47262D1A4}"/>
              </a:ext>
            </a:extLst>
          </p:cNvPr>
          <p:cNvSpPr>
            <a:spLocks noGrp="1"/>
          </p:cNvSpPr>
          <p:nvPr/>
        </p:nvSpPr>
        <p:spPr>
          <a:xfrm>
            <a:off x="10572750" y="476250"/>
            <a:ext cx="10096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pPr>
            <a:r>
              <a:rPr sz="1350">
                <a:solidFill>
                  <a:srgbClr val="67738B"/>
                </a:solidFill>
                <a:latin typeface="Segoe UI"/>
                <a:ea typeface="Segoe UI"/>
                <a:cs typeface="Segoe UI"/>
              </a:rPr>
              <a:t>09 / 26</a:t>
            </a:r>
          </a:p>
        </p:txBody>
      </p:sp>
    </p:spTree>
    <p:extLst>
      <p:ext uri="{BB962C8B-B14F-4D97-AF65-F5344CB8AC3E}">
        <ns4:creationId val="16138471"/>
      </p:ext>
    </p:extLst>
  </p:cSld>
  <p:transition spd="med" advClick="1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grpId="0" nodeType="withEffect">
                            <p:stCondLst>
                              <p:cond delay="300"/>
                            </p:stCondLst>
                            <p:childTnLst>
                              <p:set>
                                <p:cBhvr>
                                  <p:cTn id="8" dur="1" fill="hold"/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6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grpId="0" nodeType="withEffect">
                            <p:stCondLst>
                              <p:cond delay="650"/>
                            </p:stCondLst>
                            <p:childTnLst>
                              <p:set>
                                <p:cBhvr>
                                  <p:cTn id="11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65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grpId="0" nodeType="withEffect">
                            <p:stCondLst>
                              <p:cond delay="1100"/>
                            </p:stCondLst>
                            <p:childTnLst>
                              <p:set>
                                <p:cBhvr>
                                  <p:cTn id="14" dur="1" fill="hold"/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650" fill="hold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/>
      <p:bldP spid="6" grpId="0" build="allAtOnce"/>
      <p:bldP spid="7" grpId="0" build="allAtOnce"/>
    </p:bldLst>
  </p:timing>
</p:sld>
</file>

<file path=ppt/slides/slide10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171E34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8" name="">
            <a:extLst>
              <a:ext uri="{FF2B5EF4-FFF2-40B4-BE49-F238E27FC236}">
                <ns2:creationId id="{C68946CF-E255-41C3-88B7-AA0134AA7CEF}"/>
              </a:ext>
            </a:extLst>
          </p:cNvPr>
          <p:cNvPicPr>
            <a:picLocks noChangeAspect="1"/>
          </p:cNvPicPr>
          <p:nvPr/>
        </p:nvPicPr>
        <p:blipFill>
          <a:blip r:embed="R88e10e2b1840423f"/>
          <a:srcRect l="0" t="27" r="0" b="27"/>
          <a:stretch>
            <a:fillRect l="0" t="0" r="0" b="0"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">
            <a:extLst>
              <a:ext uri="{FF2B5EF4-FFF2-40B4-BE49-F238E27FC236}">
                <ns2:creationId id="{93D391FE-D6EB-4195-9E0D-BDDEB65194CB}"/>
              </a:ext>
            </a:extLst>
          </p:cNvPr>
          <p:cNvPicPr>
            <a:picLocks noChangeAspect="1"/>
          </p:cNvPicPr>
          <p:nvPr/>
        </p:nvPicPr>
        <p:blipFill>
          <a:blip r:embed="Rdff25e03ad1749b3"/>
          <a:stretch/>
        </p:blipFill>
        <p:spPr>
          <a:xfrm>
            <a:off x="609600" y="384209"/>
            <a:ext cx="2095500" cy="403158"/>
          </a:xfrm>
          <a:prstGeom prst="rect">
            <a:avLst/>
          </a:prstGeom>
        </p:spPr>
      </p:pic>
      <p:sp>
        <p:nvSpPr>
          <p:cNvPr id="3" name="reveal-0-title">
            <a:extLst>
              <a:ext uri="{FF2B5EF4-FFF2-40B4-BE49-F238E27FC236}">
                <ns2:creationId id="{B5886DCE-EF4D-4528-A42B-97D1A54403BF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5381625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6F7FB"/>
                </a:solidFill>
                <a:latin typeface="Segoe UI"/>
                <a:ea typeface="Segoe UI"/>
                <a:cs typeface="Segoe UI"/>
              </a:rPr>
              <a:t>Отчёт монтажника</a:t>
            </a:r>
          </a:p>
          <a:p>
            <a: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6F7FB"/>
                </a:solidFill>
                <a:latin typeface="Segoe UI"/>
                <a:ea typeface="Segoe UI"/>
                <a:cs typeface="Segoe UI"/>
              </a:rPr>
              <a:t>в несколько шагов</a:t>
            </a:r>
          </a:p>
        </p:txBody>
      </p:sp>
      <p:sp>
        <p:nvSpPr>
          <p:cNvPr id="4" name="reveal-1-subtitle">
            <a:extLst>
              <a:ext uri="{FF2B5EF4-FFF2-40B4-BE49-F238E27FC236}">
                <ns2:creationId id="{D4232B66-D3FD-4950-BA3F-802552D0FDFC}"/>
              </a:ext>
            </a:extLst>
          </p:cNvPr>
          <p:cNvSpPr>
            <a:spLocks noGrp="1"/>
          </p:cNvSpPr>
          <p:nvPr/>
        </p:nvSpPr>
        <p:spPr>
          <a:xfrm>
            <a:off x="628650" y="2876550"/>
            <a:ext cx="509587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C4B8FF"/>
                </a:solidFill>
                <a:latin typeface="Segoe UI"/>
                <a:ea typeface="Segoe UI"/>
                <a:cs typeface="Segoe UI"/>
              </a:rPr>
              <a:t>Команда /монтаж или #монтаж</a:t>
            </a:r>
          </a:p>
        </p:txBody>
      </p:sp>
      <p:sp>
        <p:nvSpPr>
          <p:cNvPr id="5" name="reveal-2-body">
            <a:extLst>
              <a:ext uri="{FF2B5EF4-FFF2-40B4-BE49-F238E27FC236}">
                <ns2:creationId id="{7E7DD742-8AAD-4B3B-9B76-94DBDFABEBC2}"/>
              </a:ext>
            </a:extLst>
          </p:cNvPr>
          <p:cNvSpPr>
            <a:spLocks noGrp="1"/>
          </p:cNvSpPr>
          <p:nvPr/>
        </p:nvSpPr>
        <p:spPr>
          <a:xfrm>
            <a:off x="628650" y="3886200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5CCE0"/>
                </a:solidFill>
                <a:latin typeface="Segoe UI"/>
                <a:ea typeface="Segoe UI"/>
                <a:cs typeface="Segoe UI"/>
              </a:rPr>
              <a:t>Место, материал и объём за день</a:t>
            </a:r>
          </a:p>
        </p:txBody>
      </p:sp>
      <p:sp>
        <p:nvSpPr>
          <p:cNvPr id="6" name="reveal-3-body">
            <a:extLst>
              <a:ext uri="{FF2B5EF4-FFF2-40B4-BE49-F238E27FC236}">
                <ns2:creationId id="{84E2B68D-C82F-42D2-8BF6-E2180B6D5A4B}"/>
              </a:ext>
            </a:extLst>
          </p:cNvPr>
          <p:cNvSpPr>
            <a:spLocks noGrp="1"/>
          </p:cNvSpPr>
          <p:nvPr/>
        </p:nvSpPr>
        <p:spPr>
          <a:xfrm>
            <a:off x="628650" y="4733925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5CCE0"/>
                </a:solidFill>
                <a:latin typeface="Segoe UI"/>
                <a:ea typeface="Segoe UI"/>
                <a:cs typeface="Segoe UI"/>
              </a:rPr>
              <a:t>Автор может работать без CRM,</a:t>
            </a:r>
          </a:p>
          <a:p>
            <a: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5CCE0"/>
                </a:solidFill>
                <a:latin typeface="Segoe UI"/>
                <a:ea typeface="Segoe UI"/>
                <a:cs typeface="Segoe UI"/>
              </a:rPr>
              <a:t>если это разрешено на объекте</a:t>
            </a:r>
          </a:p>
        </p:txBody>
      </p:sp>
      <p:sp>
        <p:nvSpPr>
          <p:cNvPr id="7" name="slide-number">
            <a:extLst>
              <a:ext uri="{FF2B5EF4-FFF2-40B4-BE49-F238E27FC236}">
                <ns2:creationId id="{17887457-717D-4D31-AB92-465C170A9B20}"/>
              </a:ext>
            </a:extLst>
          </p:cNvPr>
          <p:cNvSpPr>
            <a:spLocks noGrp="1"/>
          </p:cNvSpPr>
          <p:nvPr/>
        </p:nvSpPr>
        <p:spPr>
          <a:xfrm>
            <a:off x="10572750" y="476250"/>
            <a:ext cx="10096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pPr>
            <a:r>
              <a:rPr sz="1350">
                <a:solidFill>
                  <a:srgbClr val="BAC3D8"/>
                </a:solidFill>
                <a:latin typeface="Segoe UI"/>
                <a:ea typeface="Segoe UI"/>
                <a:cs typeface="Segoe UI"/>
              </a:rPr>
              <a:t>10 / 26</a:t>
            </a:r>
          </a:p>
        </p:txBody>
      </p:sp>
    </p:spTree>
    <p:extLst>
      <p:ext uri="{BB962C8B-B14F-4D97-AF65-F5344CB8AC3E}">
        <ns4:creationId val="388536823"/>
      </p:ext>
    </p:extLst>
  </p:cSld>
  <p:transition spd="med" advClick="1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grpId="0" nodeType="withEffect">
                            <p:stCondLst>
                              <p:cond delay="300"/>
                            </p:stCondLst>
                            <p:childTnLst>
                              <p:set>
                                <p:cBhvr>
                                  <p:cTn id="8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grpId="0" nodeType="withEffect">
                            <p:stCondLst>
                              <p:cond delay="650"/>
                            </p:stCondLst>
                            <p:childTnLst>
                              <p:set>
                                <p:cBhvr>
                                  <p:cTn id="11" dur="1" fill="hold"/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6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grpId="0" nodeType="withEffect">
                            <p:stCondLst>
                              <p:cond delay="1100"/>
                            </p:stCondLst>
                            <p:childTnLst>
                              <p:set>
                                <p:cBhvr>
                                  <p:cTn id="14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65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  <p:bldP spid="5" grpId="0" build="allAtOnce"/>
      <p:bldP spid="6" grpId="0" build="allAtOnce"/>
    </p:bldLst>
  </p:timing>
</p:sld>
</file>

<file path=ppt/slides/slide11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5F6FB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" name="">
            <a:extLst>
              <a:ext uri="{FF2B5EF4-FFF2-40B4-BE49-F238E27FC236}">
                <ns2:creationId id="{074FC359-9A3E-414C-B523-87F01AA459CF}"/>
              </a:ext>
            </a:extLst>
          </p:cNvPr>
          <p:cNvPicPr>
            <a:picLocks noChangeAspect="1"/>
          </p:cNvPicPr>
          <p:nvPr/>
        </p:nvPicPr>
        <p:blipFill>
          <a:blip r:embed="Rd2a5ae85ae604735"/>
          <a:srcRect l="0" t="27" r="0" b="27"/>
          <a:stretch>
            <a:fillRect l="0" t="0" r="0" b="0"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">
            <a:extLst>
              <a:ext uri="{FF2B5EF4-FFF2-40B4-BE49-F238E27FC236}">
                <ns2:creationId id="{6819C3EF-F07C-4E2E-A1C8-AA0060EDFED0}"/>
              </a:ext>
            </a:extLst>
          </p:cNvPr>
          <p:cNvPicPr>
            <a:picLocks noChangeAspect="1"/>
          </p:cNvPicPr>
          <p:nvPr/>
        </p:nvPicPr>
        <p:blipFill>
          <a:blip r:embed="R158b22bdbc2947cb"/>
          <a:stretch/>
        </p:blipFill>
        <p:spPr>
          <a:xfrm>
            <a:off x="626131" y="381000"/>
            <a:ext cx="2062438" cy="409575"/>
          </a:xfrm>
          <a:prstGeom prst="rect">
            <a:avLst/>
          </a:prstGeom>
        </p:spPr>
      </p:pic>
      <p:pic>
        <p:nvPicPr>
          <p:cNvPr id="3" name="">
            <a:extLst>
              <a:ext uri="{FF2B5EF4-FFF2-40B4-BE49-F238E27FC236}">
                <ns2:creationId id="{5C0BD2FB-8DA1-4DF1-BB0D-E6FF9DA066F1}"/>
              </a:ext>
            </a:extLst>
          </p:cNvPr>
          <p:cNvPicPr>
            <a:picLocks noChangeAspect="1"/>
          </p:cNvPicPr>
          <p:nvPr/>
        </p:nvPicPr>
        <p:blipFill>
          <a:blip r:embed="Rbd75499553514e3a"/>
          <a:stretch/>
        </p:blipFill>
        <p:spPr>
          <a:xfrm>
            <a:off x="6523868" y="1619250"/>
            <a:ext cx="5145014" cy="4000500"/>
          </a:xfrm>
          <a:prstGeom prst="rect">
            <a:avLst/>
          </a:prstGeom>
        </p:spPr>
      </p:pic>
      <p:sp>
        <p:nvSpPr>
          <p:cNvPr id="4" name="reveal-0-title">
            <a:extLst>
              <a:ext uri="{FF2B5EF4-FFF2-40B4-BE49-F238E27FC236}">
                <ns2:creationId id="{13584D76-EE7E-486A-81CE-1C1E3849F433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5381625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20283D"/>
                </a:solidFill>
                <a:latin typeface="Segoe UI"/>
                <a:ea typeface="Segoe UI"/>
                <a:cs typeface="Segoe UI"/>
              </a:rPr>
              <a:t>Монтаж принимают</a:t>
            </a:r>
          </a:p>
          <a:p>
            <a: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20283D"/>
                </a:solidFill>
                <a:latin typeface="Segoe UI"/>
                <a:ea typeface="Segoe UI"/>
                <a:cs typeface="Segoe UI"/>
              </a:rPr>
              <a:t>ответственные</a:t>
            </a:r>
          </a:p>
        </p:txBody>
      </p:sp>
      <p:sp>
        <p:nvSpPr>
          <p:cNvPr id="5" name="reveal-1-subtitle">
            <a:extLst>
              <a:ext uri="{FF2B5EF4-FFF2-40B4-BE49-F238E27FC236}">
                <ns2:creationId id="{1928ED2E-322A-4276-B20D-42697E6DA86A}"/>
              </a:ext>
            </a:extLst>
          </p:cNvPr>
          <p:cNvSpPr>
            <a:spLocks noGrp="1"/>
          </p:cNvSpPr>
          <p:nvPr/>
        </p:nvSpPr>
        <p:spPr>
          <a:xfrm>
            <a:off x="628650" y="2876550"/>
            <a:ext cx="509587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6755DB"/>
                </a:solidFill>
                <a:latin typeface="Segoe UI"/>
                <a:ea typeface="Segoe UI"/>
                <a:cs typeface="Segoe UI"/>
              </a:rPr>
              <a:t>Несколько проверяющих и принимающий</a:t>
            </a:r>
          </a:p>
        </p:txBody>
      </p:sp>
      <p:sp>
        <p:nvSpPr>
          <p:cNvPr id="6" name="reveal-2-body">
            <a:extLst>
              <a:ext uri="{FF2B5EF4-FFF2-40B4-BE49-F238E27FC236}">
                <ns2:creationId id="{D2F1A870-40C9-44D6-8004-BABB8055E511}"/>
              </a:ext>
            </a:extLst>
          </p:cNvPr>
          <p:cNvSpPr>
            <a:spLocks noGrp="1"/>
          </p:cNvSpPr>
          <p:nvPr/>
        </p:nvSpPr>
        <p:spPr>
          <a:xfrm>
            <a:off x="628650" y="3886200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Соответствия и объёмы</a:t>
            </a:r>
          </a:p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исправляются с историей</a:t>
            </a:r>
          </a:p>
        </p:txBody>
      </p:sp>
      <p:sp>
        <p:nvSpPr>
          <p:cNvPr id="7" name="reveal-3-body">
            <a:extLst>
              <a:ext uri="{FF2B5EF4-FFF2-40B4-BE49-F238E27FC236}">
                <ns2:creationId id="{9E89385D-84EA-40A8-AB73-DD16BA9235EC}"/>
              </a:ext>
            </a:extLst>
          </p:cNvPr>
          <p:cNvSpPr>
            <a:spLocks noGrp="1"/>
          </p:cNvSpPr>
          <p:nvPr/>
        </p:nvSpPr>
        <p:spPr>
          <a:xfrm>
            <a:off x="628650" y="4733925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Повторы места видны проверяющему;</a:t>
            </a:r>
          </a:p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учёт меняется после принятия</a:t>
            </a:r>
          </a:p>
        </p:txBody>
      </p:sp>
      <p:sp>
        <p:nvSpPr>
          <p:cNvPr id="8" name="slide-number">
            <a:extLst>
              <a:ext uri="{FF2B5EF4-FFF2-40B4-BE49-F238E27FC236}">
                <ns2:creationId id="{F65BD365-A221-40C9-82E4-D86AE9C2AD59}"/>
              </a:ext>
            </a:extLst>
          </p:cNvPr>
          <p:cNvSpPr>
            <a:spLocks noGrp="1"/>
          </p:cNvSpPr>
          <p:nvPr/>
        </p:nvSpPr>
        <p:spPr>
          <a:xfrm>
            <a:off x="10572750" y="476250"/>
            <a:ext cx="10096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pPr>
            <a:r>
              <a:rPr sz="1350">
                <a:solidFill>
                  <a:srgbClr val="67738B"/>
                </a:solidFill>
                <a:latin typeface="Segoe UI"/>
                <a:ea typeface="Segoe UI"/>
                <a:cs typeface="Segoe UI"/>
              </a:rPr>
              <a:t>11 / 26</a:t>
            </a:r>
          </a:p>
        </p:txBody>
      </p:sp>
    </p:spTree>
    <p:extLst>
      <p:ext uri="{BB962C8B-B14F-4D97-AF65-F5344CB8AC3E}">
        <ns4:creationId val="510918419"/>
      </p:ext>
    </p:extLst>
  </p:cSld>
  <p:transition spd="med" advClick="1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grpId="0" nodeType="withEffect">
                            <p:stCondLst>
                              <p:cond delay="300"/>
                            </p:stCondLst>
                            <p:childTnLst>
                              <p:set>
                                <p:cBhvr>
                                  <p:cTn id="8" dur="1" fill="hold"/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6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grpId="0" nodeType="withEffect">
                            <p:stCondLst>
                              <p:cond delay="650"/>
                            </p:stCondLst>
                            <p:childTnLst>
                              <p:set>
                                <p:cBhvr>
                                  <p:cTn id="11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65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grpId="0" nodeType="withEffect">
                            <p:stCondLst>
                              <p:cond delay="1100"/>
                            </p:stCondLst>
                            <p:childTnLst>
                              <p:set>
                                <p:cBhvr>
                                  <p:cTn id="14" dur="1" fill="hold"/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650" fill="hold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/>
      <p:bldP spid="6" grpId="0" build="allAtOnce"/>
      <p:bldP spid="7" grpId="0" build="allAtOnce"/>
    </p:bldLst>
  </p:timing>
</p:sld>
</file>

<file path=ppt/slides/slide12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5F6FB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" name="">
            <a:extLst>
              <a:ext uri="{FF2B5EF4-FFF2-40B4-BE49-F238E27FC236}">
                <ns2:creationId id="{EE0301DC-10F7-4B24-9708-8FC380C3902D}"/>
              </a:ext>
            </a:extLst>
          </p:cNvPr>
          <p:cNvPicPr>
            <a:picLocks noChangeAspect="1"/>
          </p:cNvPicPr>
          <p:nvPr/>
        </p:nvPicPr>
        <p:blipFill>
          <a:blip r:embed="R8bb72dd2ab6c48e5"/>
          <a:srcRect l="0" t="27" r="0" b="27"/>
          <a:stretch>
            <a:fillRect l="0" t="0" r="0" b="0"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">
            <a:extLst>
              <a:ext uri="{FF2B5EF4-FFF2-40B4-BE49-F238E27FC236}">
                <ns2:creationId id="{819CF968-0A6A-47BE-99CC-B3A72C301532}"/>
              </a:ext>
            </a:extLst>
          </p:cNvPr>
          <p:cNvPicPr>
            <a:picLocks noChangeAspect="1"/>
          </p:cNvPicPr>
          <p:nvPr/>
        </p:nvPicPr>
        <p:blipFill>
          <a:blip r:embed="R01daca1fb27049ba"/>
          <a:stretch/>
        </p:blipFill>
        <p:spPr>
          <a:xfrm>
            <a:off x="626131" y="381000"/>
            <a:ext cx="2062438" cy="409575"/>
          </a:xfrm>
          <a:prstGeom prst="rect">
            <a:avLst/>
          </a:prstGeom>
        </p:spPr>
      </p:pic>
      <p:pic>
        <p:nvPicPr>
          <p:cNvPr id="3" name="">
            <a:extLst>
              <a:ext uri="{FF2B5EF4-FFF2-40B4-BE49-F238E27FC236}">
                <ns2:creationId id="{4C1C9619-3CB7-463B-99EA-C7297245F354}"/>
              </a:ext>
            </a:extLst>
          </p:cNvPr>
          <p:cNvPicPr>
            <a:picLocks noChangeAspect="1"/>
          </p:cNvPicPr>
          <p:nvPr/>
        </p:nvPicPr>
        <p:blipFill>
          <a:blip r:embed="Rf2ac10af70f54920"/>
          <a:stretch/>
        </p:blipFill>
        <p:spPr>
          <a:xfrm>
            <a:off x="6742141" y="1619250"/>
            <a:ext cx="4708467" cy="4000500"/>
          </a:xfrm>
          <a:prstGeom prst="rect">
            <a:avLst/>
          </a:prstGeom>
        </p:spPr>
      </p:pic>
      <p:sp>
        <p:nvSpPr>
          <p:cNvPr id="4" name="reveal-0-title">
            <a:extLst>
              <a:ext uri="{FF2B5EF4-FFF2-40B4-BE49-F238E27FC236}">
                <ns2:creationId id="{024927DA-B16A-47E3-B0C3-C5AFAEF51186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5381625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20283D"/>
                </a:solidFill>
                <a:latin typeface="Segoe UI"/>
                <a:ea typeface="Segoe UI"/>
                <a:cs typeface="Segoe UI"/>
              </a:rPr>
              <a:t>Принятые работы</a:t>
            </a:r>
          </a:p>
          <a:p>
            <a: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20283D"/>
                </a:solidFill>
                <a:latin typeface="Segoe UI"/>
                <a:ea typeface="Segoe UI"/>
                <a:cs typeface="Segoe UI"/>
              </a:rPr>
              <a:t>в фонд бригады</a:t>
            </a:r>
          </a:p>
        </p:txBody>
      </p:sp>
      <p:sp>
        <p:nvSpPr>
          <p:cNvPr id="5" name="reveal-1-subtitle">
            <a:extLst>
              <a:ext uri="{FF2B5EF4-FFF2-40B4-BE49-F238E27FC236}">
                <ns2:creationId id="{72569024-8602-4EF5-9CEB-F6430B78DFA0}"/>
              </a:ext>
            </a:extLst>
          </p:cNvPr>
          <p:cNvSpPr>
            <a:spLocks noGrp="1"/>
          </p:cNvSpPr>
          <p:nvPr/>
        </p:nvSpPr>
        <p:spPr>
          <a:xfrm>
            <a:off x="628650" y="2876550"/>
            <a:ext cx="509587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6755DB"/>
                </a:solidFill>
                <a:latin typeface="Segoe UI"/>
                <a:ea typeface="Segoe UI"/>
                <a:cs typeface="Segoe UI"/>
              </a:rPr>
              <a:t>Датированные расценки и согласование</a:t>
            </a:r>
          </a:p>
        </p:txBody>
      </p:sp>
      <p:sp>
        <p:nvSpPr>
          <p:cNvPr id="6" name="reveal-2-body">
            <a:extLst>
              <a:ext uri="{FF2B5EF4-FFF2-40B4-BE49-F238E27FC236}">
                <ns2:creationId id="{1E8B4C55-9300-404C-B497-6F35939A7F82}"/>
              </a:ext>
            </a:extLst>
          </p:cNvPr>
          <p:cNvSpPr>
            <a:spLocks noGrp="1"/>
          </p:cNvSpPr>
          <p:nvPr/>
        </p:nvSpPr>
        <p:spPr>
          <a:xfrm>
            <a:off x="628650" y="3886200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Явная связь материала и вида работ</a:t>
            </a:r>
          </a:p>
        </p:txBody>
      </p:sp>
      <p:sp>
        <p:nvSpPr>
          <p:cNvPr id="7" name="reveal-3-body">
            <a:extLst>
              <a:ext uri="{FF2B5EF4-FFF2-40B4-BE49-F238E27FC236}">
                <ns2:creationId id="{2CCFC381-EFB2-4A40-A1D8-82079319A761}"/>
              </a:ext>
            </a:extLst>
          </p:cNvPr>
          <p:cNvSpPr>
            <a:spLocks noGrp="1"/>
          </p:cNvSpPr>
          <p:nvPr/>
        </p:nvSpPr>
        <p:spPr>
          <a:xfrm>
            <a:off x="628650" y="4733925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Принятый объём не оплачивается</a:t>
            </a:r>
          </a:p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повторно по той же работе</a:t>
            </a:r>
          </a:p>
        </p:txBody>
      </p:sp>
      <p:sp>
        <p:nvSpPr>
          <p:cNvPr id="8" name="slide-number">
            <a:extLst>
              <a:ext uri="{FF2B5EF4-FFF2-40B4-BE49-F238E27FC236}">
                <ns2:creationId id="{5DBBA05F-D347-42EA-8D6B-5C32CFE06CC1}"/>
              </a:ext>
            </a:extLst>
          </p:cNvPr>
          <p:cNvSpPr>
            <a:spLocks noGrp="1"/>
          </p:cNvSpPr>
          <p:nvPr/>
        </p:nvSpPr>
        <p:spPr>
          <a:xfrm>
            <a:off x="10572750" y="476250"/>
            <a:ext cx="10096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pPr>
            <a:r>
              <a:rPr sz="1350">
                <a:solidFill>
                  <a:srgbClr val="67738B"/>
                </a:solidFill>
                <a:latin typeface="Segoe UI"/>
                <a:ea typeface="Segoe UI"/>
                <a:cs typeface="Segoe UI"/>
              </a:rPr>
              <a:t>12 / 26</a:t>
            </a:r>
          </a:p>
        </p:txBody>
      </p:sp>
    </p:spTree>
    <p:extLst>
      <p:ext uri="{BB962C8B-B14F-4D97-AF65-F5344CB8AC3E}">
        <ns4:creationId val="557181776"/>
      </p:ext>
    </p:extLst>
  </p:cSld>
  <p:transition spd="med" advClick="1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grpId="0" nodeType="withEffect">
                            <p:stCondLst>
                              <p:cond delay="300"/>
                            </p:stCondLst>
                            <p:childTnLst>
                              <p:set>
                                <p:cBhvr>
                                  <p:cTn id="8" dur="1" fill="hold"/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6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grpId="0" nodeType="withEffect">
                            <p:stCondLst>
                              <p:cond delay="650"/>
                            </p:stCondLst>
                            <p:childTnLst>
                              <p:set>
                                <p:cBhvr>
                                  <p:cTn id="11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65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grpId="0" nodeType="withEffect">
                            <p:stCondLst>
                              <p:cond delay="1100"/>
                            </p:stCondLst>
                            <p:childTnLst>
                              <p:set>
                                <p:cBhvr>
                                  <p:cTn id="14" dur="1" fill="hold"/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650" fill="hold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/>
      <p:bldP spid="6" grpId="0" build="allAtOnce"/>
      <p:bldP spid="7" grpId="0" build="allAtOnce"/>
    </p:bldLst>
  </p:timing>
</p:sld>
</file>

<file path=ppt/slides/slide13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5F6FB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" name="">
            <a:extLst>
              <a:ext uri="{FF2B5EF4-FFF2-40B4-BE49-F238E27FC236}">
                <ns2:creationId id="{DE3639B4-E3AD-4DEE-BF25-D1B23E62E380}"/>
              </a:ext>
            </a:extLst>
          </p:cNvPr>
          <p:cNvPicPr>
            <a:picLocks noChangeAspect="1"/>
          </p:cNvPicPr>
          <p:nvPr/>
        </p:nvPicPr>
        <p:blipFill>
          <a:blip r:embed="R20d45ff0f4e14884"/>
          <a:srcRect l="0" t="27" r="0" b="27"/>
          <a:stretch>
            <a:fillRect l="0" t="0" r="0" b="0"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">
            <a:extLst>
              <a:ext uri="{FF2B5EF4-FFF2-40B4-BE49-F238E27FC236}">
                <ns2:creationId id="{F0382D2F-D380-4ECA-841A-E15848C9D6C6}"/>
              </a:ext>
            </a:extLst>
          </p:cNvPr>
          <p:cNvPicPr>
            <a:picLocks noChangeAspect="1"/>
          </p:cNvPicPr>
          <p:nvPr/>
        </p:nvPicPr>
        <p:blipFill>
          <a:blip r:embed="R4382356d72bf4d4f"/>
          <a:stretch/>
        </p:blipFill>
        <p:spPr>
          <a:xfrm>
            <a:off x="626131" y="381000"/>
            <a:ext cx="2062438" cy="409575"/>
          </a:xfrm>
          <a:prstGeom prst="rect">
            <a:avLst/>
          </a:prstGeom>
        </p:spPr>
      </p:pic>
      <p:pic>
        <p:nvPicPr>
          <p:cNvPr id="3" name="">
            <a:extLst>
              <a:ext uri="{FF2B5EF4-FFF2-40B4-BE49-F238E27FC236}">
                <ns2:creationId id="{75D6F796-8EBB-41FC-937B-3B5632972AC5}"/>
              </a:ext>
            </a:extLst>
          </p:cNvPr>
          <p:cNvPicPr>
            <a:picLocks noChangeAspect="1"/>
          </p:cNvPicPr>
          <p:nvPr/>
        </p:nvPicPr>
        <p:blipFill>
          <a:blip r:embed="R93dcad0d816e4bbe"/>
          <a:stretch/>
        </p:blipFill>
        <p:spPr>
          <a:xfrm>
            <a:off x="6742141" y="1619250"/>
            <a:ext cx="4708467" cy="4000500"/>
          </a:xfrm>
          <a:prstGeom prst="rect">
            <a:avLst/>
          </a:prstGeom>
        </p:spPr>
      </p:pic>
      <p:sp>
        <p:nvSpPr>
          <p:cNvPr id="4" name="reveal-0-title">
            <a:extLst>
              <a:ext uri="{FF2B5EF4-FFF2-40B4-BE49-F238E27FC236}">
                <ns2:creationId id="{685A3297-18EA-45C9-8744-91849A45573D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5381625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20283D"/>
                </a:solidFill>
                <a:latin typeface="Segoe UI"/>
                <a:ea typeface="Segoe UI"/>
                <a:cs typeface="Segoe UI"/>
              </a:rPr>
              <a:t>Табель</a:t>
            </a:r>
          </a:p>
          <a:p>
            <a: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20283D"/>
                </a:solidFill>
                <a:latin typeface="Segoe UI"/>
                <a:ea typeface="Segoe UI"/>
                <a:cs typeface="Segoe UI"/>
              </a:rPr>
              <a:t>по объектам</a:t>
            </a:r>
          </a:p>
        </p:txBody>
      </p:sp>
      <p:sp>
        <p:nvSpPr>
          <p:cNvPr id="5" name="reveal-1-subtitle">
            <a:extLst>
              <a:ext uri="{FF2B5EF4-FFF2-40B4-BE49-F238E27FC236}">
                <ns2:creationId id="{7F457A6C-989E-4506-85D5-C7FF2AC752D3}"/>
              </a:ext>
            </a:extLst>
          </p:cNvPr>
          <p:cNvSpPr>
            <a:spLocks noGrp="1"/>
          </p:cNvSpPr>
          <p:nvPr/>
        </p:nvSpPr>
        <p:spPr>
          <a:xfrm>
            <a:off x="628650" y="2876550"/>
            <a:ext cx="509587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6755DB"/>
                </a:solidFill>
                <a:latin typeface="Segoe UI"/>
                <a:ea typeface="Segoe UI"/>
                <a:cs typeface="Segoe UI"/>
              </a:rPr>
              <a:t>Работники и датированные условия оплаты</a:t>
            </a:r>
          </a:p>
        </p:txBody>
      </p:sp>
      <p:sp>
        <p:nvSpPr>
          <p:cNvPr id="6" name="reveal-2-body">
            <a:extLst>
              <a:ext uri="{FF2B5EF4-FFF2-40B4-BE49-F238E27FC236}">
                <ns2:creationId id="{FB620573-D4F0-4EB9-A69F-7B8505C51515}"/>
              </a:ext>
            </a:extLst>
          </p:cNvPr>
          <p:cNvSpPr>
            <a:spLocks noGrp="1"/>
          </p:cNvSpPr>
          <p:nvPr/>
        </p:nvSpPr>
        <p:spPr>
          <a:xfrm>
            <a:off x="628650" y="3886200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Оклад, почасовая или ручная сделка</a:t>
            </a:r>
          </a:p>
        </p:txBody>
      </p:sp>
      <p:sp>
        <p:nvSpPr>
          <p:cNvPr id="7" name="reveal-3-body">
            <a:extLst>
              <a:ext uri="{FF2B5EF4-FFF2-40B4-BE49-F238E27FC236}">
                <ns2:creationId id="{459EBF0D-C276-4A10-B6E5-6CCB061443DF}"/>
              </a:ext>
            </a:extLst>
          </p:cNvPr>
          <p:cNvSpPr>
            <a:spLocks noGrp="1"/>
          </p:cNvSpPr>
          <p:nvPr/>
        </p:nvSpPr>
        <p:spPr>
          <a:xfrm>
            <a:off x="628650" y="4733925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Часы, переработки и выплаты</a:t>
            </a:r>
          </a:p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распределяются по объектам</a:t>
            </a:r>
          </a:p>
        </p:txBody>
      </p:sp>
      <p:sp>
        <p:nvSpPr>
          <p:cNvPr id="8" name="slide-number">
            <a:extLst>
              <a:ext uri="{FF2B5EF4-FFF2-40B4-BE49-F238E27FC236}">
                <ns2:creationId id="{FC3518BB-A729-4F8D-B3C2-B5ED5405A633}"/>
              </a:ext>
            </a:extLst>
          </p:cNvPr>
          <p:cNvSpPr>
            <a:spLocks noGrp="1"/>
          </p:cNvSpPr>
          <p:nvPr/>
        </p:nvSpPr>
        <p:spPr>
          <a:xfrm>
            <a:off x="10572750" y="476250"/>
            <a:ext cx="10096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pPr>
            <a:r>
              <a:rPr sz="1350">
                <a:solidFill>
                  <a:srgbClr val="67738B"/>
                </a:solidFill>
                <a:latin typeface="Segoe UI"/>
                <a:ea typeface="Segoe UI"/>
                <a:cs typeface="Segoe UI"/>
              </a:rPr>
              <a:t>13 / 26</a:t>
            </a:r>
          </a:p>
        </p:txBody>
      </p:sp>
    </p:spTree>
    <p:extLst>
      <p:ext uri="{BB962C8B-B14F-4D97-AF65-F5344CB8AC3E}">
        <ns4:creationId val="471918662"/>
      </p:ext>
    </p:extLst>
  </p:cSld>
  <p:transition spd="med" advClick="1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grpId="0" nodeType="withEffect">
                            <p:stCondLst>
                              <p:cond delay="300"/>
                            </p:stCondLst>
                            <p:childTnLst>
                              <p:set>
                                <p:cBhvr>
                                  <p:cTn id="8" dur="1" fill="hold"/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6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grpId="0" nodeType="withEffect">
                            <p:stCondLst>
                              <p:cond delay="650"/>
                            </p:stCondLst>
                            <p:childTnLst>
                              <p:set>
                                <p:cBhvr>
                                  <p:cTn id="11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65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grpId="0" nodeType="withEffect">
                            <p:stCondLst>
                              <p:cond delay="1100"/>
                            </p:stCondLst>
                            <p:childTnLst>
                              <p:set>
                                <p:cBhvr>
                                  <p:cTn id="14" dur="1" fill="hold"/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650" fill="hold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/>
      <p:bldP spid="6" grpId="0" build="allAtOnce"/>
      <p:bldP spid="7" grpId="0" build="allAtOnce"/>
    </p:bldLst>
  </p:timing>
</p:sld>
</file>

<file path=ppt/slides/slide14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5F6FB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" name="">
            <a:extLst>
              <a:ext uri="{FF2B5EF4-FFF2-40B4-BE49-F238E27FC236}">
                <ns2:creationId id="{F8C039BB-E755-4F0A-92AE-5E6225152B7C}"/>
              </a:ext>
            </a:extLst>
          </p:cNvPr>
          <p:cNvPicPr>
            <a:picLocks noChangeAspect="1"/>
          </p:cNvPicPr>
          <p:nvPr/>
        </p:nvPicPr>
        <p:blipFill>
          <a:blip r:embed="R41f727fbeec44245"/>
          <a:srcRect l="0" t="27" r="0" b="27"/>
          <a:stretch>
            <a:fillRect l="0" t="0" r="0" b="0"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">
            <a:extLst>
              <a:ext uri="{FF2B5EF4-FFF2-40B4-BE49-F238E27FC236}">
                <ns2:creationId id="{08B24630-807D-4512-9D41-DD88E08BB2DC}"/>
              </a:ext>
            </a:extLst>
          </p:cNvPr>
          <p:cNvPicPr>
            <a:picLocks noChangeAspect="1"/>
          </p:cNvPicPr>
          <p:nvPr/>
        </p:nvPicPr>
        <p:blipFill>
          <a:blip r:embed="Rd61ad3bb555b4969"/>
          <a:stretch/>
        </p:blipFill>
        <p:spPr>
          <a:xfrm>
            <a:off x="626131" y="381000"/>
            <a:ext cx="2062438" cy="409575"/>
          </a:xfrm>
          <a:prstGeom prst="rect">
            <a:avLst/>
          </a:prstGeom>
        </p:spPr>
      </p:pic>
      <p:pic>
        <p:nvPicPr>
          <p:cNvPr id="3" name="">
            <a:extLst>
              <a:ext uri="{FF2B5EF4-FFF2-40B4-BE49-F238E27FC236}">
                <ns2:creationId id="{765A6980-D8FE-4B39-BD42-2C686E74B89E}"/>
              </a:ext>
            </a:extLst>
          </p:cNvPr>
          <p:cNvPicPr>
            <a:picLocks noChangeAspect="1"/>
          </p:cNvPicPr>
          <p:nvPr/>
        </p:nvPicPr>
        <p:blipFill>
          <a:blip r:embed="Rfb97269bc1824d18"/>
          <a:stretch/>
        </p:blipFill>
        <p:spPr>
          <a:xfrm>
            <a:off x="6742141" y="1619250"/>
            <a:ext cx="4708467" cy="4000500"/>
          </a:xfrm>
          <a:prstGeom prst="rect">
            <a:avLst/>
          </a:prstGeom>
        </p:spPr>
      </p:pic>
      <p:sp>
        <p:nvSpPr>
          <p:cNvPr id="4" name="reveal-0-title">
            <a:extLst>
              <a:ext uri="{FF2B5EF4-FFF2-40B4-BE49-F238E27FC236}">
                <ns2:creationId id="{48355619-6686-4C50-97E6-3509C1465A77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5381625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20283D"/>
                </a:solidFill>
                <a:latin typeface="Segoe UI"/>
                <a:ea typeface="Segoe UI"/>
                <a:cs typeface="Segoe UI"/>
              </a:rPr>
              <a:t>Бригады и КТУ</a:t>
            </a:r>
          </a:p>
        </p:txBody>
      </p:sp>
      <p:sp>
        <p:nvSpPr>
          <p:cNvPr id="5" name="reveal-1-subtitle">
            <a:extLst>
              <a:ext uri="{FF2B5EF4-FFF2-40B4-BE49-F238E27FC236}">
                <ns2:creationId id="{20D3280E-7729-41CF-806B-889CBDAF38F2}"/>
              </a:ext>
            </a:extLst>
          </p:cNvPr>
          <p:cNvSpPr>
            <a:spLocks noGrp="1"/>
          </p:cNvSpPr>
          <p:nvPr/>
        </p:nvSpPr>
        <p:spPr>
          <a:xfrm>
            <a:off x="628650" y="2876550"/>
            <a:ext cx="509587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6755DB"/>
                </a:solidFill>
                <a:latin typeface="Segoe UI"/>
                <a:ea typeface="Segoe UI"/>
                <a:cs typeface="Segoe UI"/>
              </a:rPr>
              <a:t>Общий фонд → часы × участие</a:t>
            </a:r>
          </a:p>
        </p:txBody>
      </p:sp>
      <p:sp>
        <p:nvSpPr>
          <p:cNvPr id="6" name="reveal-2-body">
            <a:extLst>
              <a:ext uri="{FF2B5EF4-FFF2-40B4-BE49-F238E27FC236}">
                <ns2:creationId id="{1F038B3C-AAE4-4565-8E7B-CF5B7E01BAB2}"/>
              </a:ext>
            </a:extLst>
          </p:cNvPr>
          <p:cNvSpPr>
            <a:spLocks noGrp="1"/>
          </p:cNvSpPr>
          <p:nvPr/>
        </p:nvSpPr>
        <p:spPr>
          <a:xfrm>
            <a:off x="628650" y="3886200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Состав и коэффициенты по датам</a:t>
            </a:r>
          </a:p>
        </p:txBody>
      </p:sp>
      <p:sp>
        <p:nvSpPr>
          <p:cNvPr id="7" name="reveal-3-body">
            <a:extLst>
              <a:ext uri="{FF2B5EF4-FFF2-40B4-BE49-F238E27FC236}">
                <ns2:creationId id="{2E3A8FEB-E5C8-40F0-8EAD-0C2698331A28}"/>
              </a:ext>
            </a:extLst>
          </p:cNvPr>
          <p:cNvSpPr>
            <a:spLocks noGrp="1"/>
          </p:cNvSpPr>
          <p:nvPr/>
        </p:nvSpPr>
        <p:spPr>
          <a:xfrm>
            <a:off x="628650" y="4733925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Работники идут блоками;</a:t>
            </a:r>
          </a:p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фонд делится до копейки</a:t>
            </a:r>
          </a:p>
        </p:txBody>
      </p:sp>
      <p:sp>
        <p:nvSpPr>
          <p:cNvPr id="8" name="slide-number">
            <a:extLst>
              <a:ext uri="{FF2B5EF4-FFF2-40B4-BE49-F238E27FC236}">
                <ns2:creationId id="{5CD4933D-CEE7-444E-828B-E3FBCFF3321D}"/>
              </a:ext>
            </a:extLst>
          </p:cNvPr>
          <p:cNvSpPr>
            <a:spLocks noGrp="1"/>
          </p:cNvSpPr>
          <p:nvPr/>
        </p:nvSpPr>
        <p:spPr>
          <a:xfrm>
            <a:off x="10572750" y="476250"/>
            <a:ext cx="10096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pPr>
            <a:r>
              <a:rPr sz="1350">
                <a:solidFill>
                  <a:srgbClr val="67738B"/>
                </a:solidFill>
                <a:latin typeface="Segoe UI"/>
                <a:ea typeface="Segoe UI"/>
                <a:cs typeface="Segoe UI"/>
              </a:rPr>
              <a:t>14 / 26</a:t>
            </a:r>
          </a:p>
        </p:txBody>
      </p:sp>
    </p:spTree>
    <p:extLst>
      <p:ext uri="{BB962C8B-B14F-4D97-AF65-F5344CB8AC3E}">
        <ns4:creationId val="1582730437"/>
      </p:ext>
    </p:extLst>
  </p:cSld>
  <p:transition spd="med" advClick="1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grpId="0" nodeType="withEffect">
                            <p:stCondLst>
                              <p:cond delay="300"/>
                            </p:stCondLst>
                            <p:childTnLst>
                              <p:set>
                                <p:cBhvr>
                                  <p:cTn id="8" dur="1" fill="hold"/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6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grpId="0" nodeType="withEffect">
                            <p:stCondLst>
                              <p:cond delay="650"/>
                            </p:stCondLst>
                            <p:childTnLst>
                              <p:set>
                                <p:cBhvr>
                                  <p:cTn id="11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65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grpId="0" nodeType="withEffect">
                            <p:stCondLst>
                              <p:cond delay="1100"/>
                            </p:stCondLst>
                            <p:childTnLst>
                              <p:set>
                                <p:cBhvr>
                                  <p:cTn id="14" dur="1" fill="hold"/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650" fill="hold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/>
      <p:bldP spid="6" grpId="0" build="allAtOnce"/>
      <p:bldP spid="7" grpId="0" build="allAtOnce"/>
    </p:bldLst>
  </p:timing>
</p:sld>
</file>

<file path=ppt/slides/slide15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5F6FB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" name="">
            <a:extLst>
              <a:ext uri="{FF2B5EF4-FFF2-40B4-BE49-F238E27FC236}">
                <ns2:creationId id="{E3943D84-0B0D-454D-AE88-83D07B5B4609}"/>
              </a:ext>
            </a:extLst>
          </p:cNvPr>
          <p:cNvPicPr>
            <a:picLocks noChangeAspect="1"/>
          </p:cNvPicPr>
          <p:nvPr/>
        </p:nvPicPr>
        <p:blipFill>
          <a:blip r:embed="R37ec1fee28d944ac"/>
          <a:srcRect l="0" t="27" r="0" b="27"/>
          <a:stretch>
            <a:fillRect l="0" t="0" r="0" b="0"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">
            <a:extLst>
              <a:ext uri="{FF2B5EF4-FFF2-40B4-BE49-F238E27FC236}">
                <ns2:creationId id="{D2B984B2-28D2-46C9-8E65-77A4AA031E56}"/>
              </a:ext>
            </a:extLst>
          </p:cNvPr>
          <p:cNvPicPr>
            <a:picLocks noChangeAspect="1"/>
          </p:cNvPicPr>
          <p:nvPr/>
        </p:nvPicPr>
        <p:blipFill>
          <a:blip r:embed="R1bf260f834e84e96"/>
          <a:stretch/>
        </p:blipFill>
        <p:spPr>
          <a:xfrm>
            <a:off x="626131" y="381000"/>
            <a:ext cx="2062438" cy="409575"/>
          </a:xfrm>
          <a:prstGeom prst="rect">
            <a:avLst/>
          </a:prstGeom>
        </p:spPr>
      </p:pic>
      <p:pic>
        <p:nvPicPr>
          <p:cNvPr id="3" name="">
            <a:extLst>
              <a:ext uri="{FF2B5EF4-FFF2-40B4-BE49-F238E27FC236}">
                <ns2:creationId id="{C1D45A4C-0249-4FC6-86CD-0DCBDCC2BB98}"/>
              </a:ext>
            </a:extLst>
          </p:cNvPr>
          <p:cNvPicPr>
            <a:picLocks noChangeAspect="1"/>
          </p:cNvPicPr>
          <p:nvPr/>
        </p:nvPicPr>
        <p:blipFill>
          <a:blip r:embed="R7a8c70be00cc4c21"/>
          <a:stretch/>
        </p:blipFill>
        <p:spPr>
          <a:xfrm>
            <a:off x="6742141" y="1619250"/>
            <a:ext cx="4708467" cy="4000500"/>
          </a:xfrm>
          <a:prstGeom prst="rect">
            <a:avLst/>
          </a:prstGeom>
        </p:spPr>
      </p:pic>
      <p:sp>
        <p:nvSpPr>
          <p:cNvPr id="4" name="reveal-0-title">
            <a:extLst>
              <a:ext uri="{FF2B5EF4-FFF2-40B4-BE49-F238E27FC236}">
                <ns2:creationId id="{33D146E4-030C-49BF-BD3C-A170754280FD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5381625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20283D"/>
                </a:solidFill>
                <a:latin typeface="Segoe UI"/>
                <a:ea typeface="Segoe UI"/>
                <a:cs typeface="Segoe UI"/>
              </a:rPr>
              <a:t>Онлайн-табель</a:t>
            </a:r>
          </a:p>
          <a:p>
            <a: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20283D"/>
                </a:solidFill>
                <a:latin typeface="Segoe UI"/>
                <a:ea typeface="Segoe UI"/>
                <a:cs typeface="Segoe UI"/>
              </a:rPr>
              <a:t>по расписанию</a:t>
            </a:r>
          </a:p>
        </p:txBody>
      </p:sp>
      <p:sp>
        <p:nvSpPr>
          <p:cNvPr id="5" name="reveal-1-subtitle">
            <a:extLst>
              <a:ext uri="{FF2B5EF4-FFF2-40B4-BE49-F238E27FC236}">
                <ns2:creationId id="{0CDE2047-5663-421E-83F3-CF767297D529}"/>
              </a:ext>
            </a:extLst>
          </p:cNvPr>
          <p:cNvSpPr>
            <a:spLocks noGrp="1"/>
          </p:cNvSpPr>
          <p:nvPr/>
        </p:nvSpPr>
        <p:spPr>
          <a:xfrm>
            <a:off x="628650" y="2876550"/>
            <a:ext cx="509587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6755DB"/>
                </a:solidFill>
                <a:latin typeface="Segoe UI"/>
                <a:ea typeface="Segoe UI"/>
                <a:cs typeface="Segoe UI"/>
              </a:rPr>
              <a:t>Google Таблица и время по Москве</a:t>
            </a:r>
          </a:p>
        </p:txBody>
      </p:sp>
      <p:sp>
        <p:nvSpPr>
          <p:cNvPr id="6" name="reveal-2-body">
            <a:extLst>
              <a:ext uri="{FF2B5EF4-FFF2-40B4-BE49-F238E27FC236}">
                <ns2:creationId id="{C7432C28-C8C1-4BE4-B2D0-B291AB122786}"/>
              </a:ext>
            </a:extLst>
          </p:cNvPr>
          <p:cNvSpPr>
            <a:spLocks noGrp="1"/>
          </p:cNvSpPr>
          <p:nvPr/>
        </p:nvSpPr>
        <p:spPr>
          <a:xfrm>
            <a:off x="628650" y="3886200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Ежедневная загрузка</a:t>
            </a:r>
          </a:p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готовит предпросмотр</a:t>
            </a:r>
          </a:p>
        </p:txBody>
      </p:sp>
      <p:sp>
        <p:nvSpPr>
          <p:cNvPr id="7" name="reveal-3-body">
            <a:extLst>
              <a:ext uri="{FF2B5EF4-FFF2-40B4-BE49-F238E27FC236}">
                <ns2:creationId id="{B42B2147-8812-4536-B296-78D2D2D17B16}"/>
              </a:ext>
            </a:extLst>
          </p:cNvPr>
          <p:cNvSpPr>
            <a:spLocks noGrp="1"/>
          </p:cNvSpPr>
          <p:nvPr/>
        </p:nvSpPr>
        <p:spPr>
          <a:xfrm>
            <a:off x="628650" y="4733925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Ответственный подтверждает часы.</a:t>
            </a:r>
          </a:p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Excel-импорт и экспорт сохранены</a:t>
            </a:r>
          </a:p>
        </p:txBody>
      </p:sp>
      <p:sp>
        <p:nvSpPr>
          <p:cNvPr id="8" name="slide-number">
            <a:extLst>
              <a:ext uri="{FF2B5EF4-FFF2-40B4-BE49-F238E27FC236}">
                <ns2:creationId id="{BB7AC5EE-76FD-4BB9-8B17-7114D660A253}"/>
              </a:ext>
            </a:extLst>
          </p:cNvPr>
          <p:cNvSpPr>
            <a:spLocks noGrp="1"/>
          </p:cNvSpPr>
          <p:nvPr/>
        </p:nvSpPr>
        <p:spPr>
          <a:xfrm>
            <a:off x="10572750" y="476250"/>
            <a:ext cx="10096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pPr>
            <a:r>
              <a:rPr sz="1350">
                <a:solidFill>
                  <a:srgbClr val="67738B"/>
                </a:solidFill>
                <a:latin typeface="Segoe UI"/>
                <a:ea typeface="Segoe UI"/>
                <a:cs typeface="Segoe UI"/>
              </a:rPr>
              <a:t>15 / 26</a:t>
            </a:r>
          </a:p>
        </p:txBody>
      </p:sp>
    </p:spTree>
    <p:extLst>
      <p:ext uri="{BB962C8B-B14F-4D97-AF65-F5344CB8AC3E}">
        <ns4:creationId val="1046179319"/>
      </p:ext>
    </p:extLst>
  </p:cSld>
  <p:transition spd="med" advClick="1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grpId="0" nodeType="withEffect">
                            <p:stCondLst>
                              <p:cond delay="300"/>
                            </p:stCondLst>
                            <p:childTnLst>
                              <p:set>
                                <p:cBhvr>
                                  <p:cTn id="8" dur="1" fill="hold"/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6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grpId="0" nodeType="withEffect">
                            <p:stCondLst>
                              <p:cond delay="650"/>
                            </p:stCondLst>
                            <p:childTnLst>
                              <p:set>
                                <p:cBhvr>
                                  <p:cTn id="11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65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grpId="0" nodeType="withEffect">
                            <p:stCondLst>
                              <p:cond delay="1100"/>
                            </p:stCondLst>
                            <p:childTnLst>
                              <p:set>
                                <p:cBhvr>
                                  <p:cTn id="14" dur="1" fill="hold"/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650" fill="hold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/>
      <p:bldP spid="6" grpId="0" build="allAtOnce"/>
      <p:bldP spid="7" grpId="0" build="allAtOnce"/>
    </p:bldLst>
  </p:timing>
</p:sld>
</file>

<file path=ppt/slides/slide16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171E34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8" name="">
            <a:extLst>
              <a:ext uri="{FF2B5EF4-FFF2-40B4-BE49-F238E27FC236}">
                <ns2:creationId id="{528EA62A-10A7-4F7C-A256-ECDB6F30877C}"/>
              </a:ext>
            </a:extLst>
          </p:cNvPr>
          <p:cNvPicPr>
            <a:picLocks noChangeAspect="1"/>
          </p:cNvPicPr>
          <p:nvPr/>
        </p:nvPicPr>
        <p:blipFill>
          <a:blip r:embed="R36a4d8854d044f96"/>
          <a:srcRect l="0" t="27" r="0" b="27"/>
          <a:stretch>
            <a:fillRect l="0" t="0" r="0" b="0"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">
            <a:extLst>
              <a:ext uri="{FF2B5EF4-FFF2-40B4-BE49-F238E27FC236}">
                <ns2:creationId id="{97C4A351-A2AC-4ACD-8063-6719D8DC4DE5}"/>
              </a:ext>
            </a:extLst>
          </p:cNvPr>
          <p:cNvPicPr>
            <a:picLocks noChangeAspect="1"/>
          </p:cNvPicPr>
          <p:nvPr/>
        </p:nvPicPr>
        <p:blipFill>
          <a:blip r:embed="Rb91ec9e2b74841cd"/>
          <a:stretch/>
        </p:blipFill>
        <p:spPr>
          <a:xfrm>
            <a:off x="609600" y="384209"/>
            <a:ext cx="2095500" cy="403158"/>
          </a:xfrm>
          <a:prstGeom prst="rect">
            <a:avLst/>
          </a:prstGeom>
        </p:spPr>
      </p:pic>
      <p:sp>
        <p:nvSpPr>
          <p:cNvPr id="3" name="reveal-0-title">
            <a:extLst>
              <a:ext uri="{FF2B5EF4-FFF2-40B4-BE49-F238E27FC236}">
                <ns2:creationId id="{7700BDB4-C505-4B54-BDA8-4030A16683BA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5381625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6F7FB"/>
                </a:solidFill>
                <a:latin typeface="Segoe UI"/>
                <a:ea typeface="Segoe UI"/>
                <a:cs typeface="Segoe UI"/>
              </a:rPr>
              <a:t>Оплата</a:t>
            </a:r>
          </a:p>
          <a:p>
            <a: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6F7FB"/>
                </a:solidFill>
                <a:latin typeface="Segoe UI"/>
                <a:ea typeface="Segoe UI"/>
                <a:cs typeface="Segoe UI"/>
              </a:rPr>
              <a:t>нужной компанией</a:t>
            </a:r>
          </a:p>
        </p:txBody>
      </p:sp>
      <p:sp>
        <p:nvSpPr>
          <p:cNvPr id="4" name="reveal-1-subtitle">
            <a:extLst>
              <a:ext uri="{FF2B5EF4-FFF2-40B4-BE49-F238E27FC236}">
                <ns2:creationId id="{C8DA86F7-F751-4FD7-8E1E-70726E803CF6}"/>
              </a:ext>
            </a:extLst>
          </p:cNvPr>
          <p:cNvSpPr>
            <a:spLocks noGrp="1"/>
          </p:cNvSpPr>
          <p:nvPr/>
        </p:nvSpPr>
        <p:spPr>
          <a:xfrm>
            <a:off x="628650" y="2876550"/>
            <a:ext cx="509587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C4B8FF"/>
                </a:solidFill>
                <a:latin typeface="Segoe UI"/>
                <a:ea typeface="Segoe UI"/>
                <a:cs typeface="Segoe UI"/>
              </a:rPr>
              <a:t>Реестры по доступам бухгалтеров</a:t>
            </a:r>
          </a:p>
        </p:txBody>
      </p:sp>
      <p:sp>
        <p:nvSpPr>
          <p:cNvPr id="5" name="reveal-2-body">
            <a:extLst>
              <a:ext uri="{FF2B5EF4-FFF2-40B4-BE49-F238E27FC236}">
                <ns2:creationId id="{BDCE3533-F09B-4D97-AED5-440706E36A84}"/>
              </a:ext>
            </a:extLst>
          </p:cNvPr>
          <p:cNvSpPr>
            <a:spLocks noGrp="1"/>
          </p:cNvSpPr>
          <p:nvPr/>
        </p:nvSpPr>
        <p:spPr>
          <a:xfrm>
            <a:off x="628650" y="3886200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5CCE0"/>
                </a:solidFill>
                <a:latin typeface="Segoe UI"/>
                <a:ea typeface="Segoe UI"/>
                <a:cs typeface="Segoe UI"/>
              </a:rPr>
              <a:t>Остаток, отсрочка и срок оплаты</a:t>
            </a:r>
          </a:p>
        </p:txBody>
      </p:sp>
      <p:sp>
        <p:nvSpPr>
          <p:cNvPr id="6" name="reveal-3-body">
            <a:extLst>
              <a:ext uri="{FF2B5EF4-FFF2-40B4-BE49-F238E27FC236}">
                <ns2:creationId id="{A06CE351-6147-49B8-9274-ADFA24CF34D1}"/>
              </a:ext>
            </a:extLst>
          </p:cNvPr>
          <p:cNvSpPr>
            <a:spLocks noGrp="1"/>
          </p:cNvSpPr>
          <p:nvPr/>
        </p:nvSpPr>
        <p:spPr>
          <a:xfrm>
            <a:off x="628650" y="4733925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5CCE0"/>
                </a:solidFill>
                <a:latin typeface="Segoe UI"/>
                <a:ea typeface="Segoe UI"/>
                <a:cs typeface="Segoe UI"/>
              </a:rPr>
              <a:t>Сводки MAX и выгрузка Excel</a:t>
            </a:r>
          </a:p>
          <a:p>
            <a: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5CCE0"/>
                </a:solidFill>
                <a:latin typeface="Segoe UI"/>
                <a:ea typeface="Segoe UI"/>
                <a:cs typeface="Segoe UI"/>
              </a:rPr>
              <a:t>с суммой к оплате</a:t>
            </a:r>
          </a:p>
        </p:txBody>
      </p:sp>
      <p:sp>
        <p:nvSpPr>
          <p:cNvPr id="7" name="slide-number">
            <a:extLst>
              <a:ext uri="{FF2B5EF4-FFF2-40B4-BE49-F238E27FC236}">
                <ns2:creationId id="{7B7DE513-21C7-46EE-A28D-FDCD92BCB256}"/>
              </a:ext>
            </a:extLst>
          </p:cNvPr>
          <p:cNvSpPr>
            <a:spLocks noGrp="1"/>
          </p:cNvSpPr>
          <p:nvPr/>
        </p:nvSpPr>
        <p:spPr>
          <a:xfrm>
            <a:off x="10572750" y="476250"/>
            <a:ext cx="10096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pPr>
            <a:r>
              <a:rPr sz="1350">
                <a:solidFill>
                  <a:srgbClr val="BAC3D8"/>
                </a:solidFill>
                <a:latin typeface="Segoe UI"/>
                <a:ea typeface="Segoe UI"/>
                <a:cs typeface="Segoe UI"/>
              </a:rPr>
              <a:t>16 / 26</a:t>
            </a:r>
          </a:p>
        </p:txBody>
      </p:sp>
    </p:spTree>
    <p:extLst>
      <p:ext uri="{BB962C8B-B14F-4D97-AF65-F5344CB8AC3E}">
        <ns4:creationId val="1424279657"/>
      </p:ext>
    </p:extLst>
  </p:cSld>
  <p:transition spd="med" advClick="1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grpId="0" nodeType="withEffect">
                            <p:stCondLst>
                              <p:cond delay="300"/>
                            </p:stCondLst>
                            <p:childTnLst>
                              <p:set>
                                <p:cBhvr>
                                  <p:cTn id="8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grpId="0" nodeType="withEffect">
                            <p:stCondLst>
                              <p:cond delay="650"/>
                            </p:stCondLst>
                            <p:childTnLst>
                              <p:set>
                                <p:cBhvr>
                                  <p:cTn id="11" dur="1" fill="hold"/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6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grpId="0" nodeType="withEffect">
                            <p:stCondLst>
                              <p:cond delay="1100"/>
                            </p:stCondLst>
                            <p:childTnLst>
                              <p:set>
                                <p:cBhvr>
                                  <p:cTn id="14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65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  <p:bldP spid="5" grpId="0" build="allAtOnce"/>
      <p:bldP spid="6" grpId="0" build="allAtOnce"/>
    </p:bldLst>
  </p:timing>
</p:sld>
</file>

<file path=ppt/slides/slide17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171E34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" name="">
            <a:extLst>
              <a:ext uri="{FF2B5EF4-FFF2-40B4-BE49-F238E27FC236}">
                <ns2:creationId id="{6FE730C7-E2F0-47C8-B7CE-050FCED8068C}"/>
              </a:ext>
            </a:extLst>
          </p:cNvPr>
          <p:cNvPicPr>
            <a:picLocks noChangeAspect="1"/>
          </p:cNvPicPr>
          <p:nvPr/>
        </p:nvPicPr>
        <p:blipFill>
          <a:blip r:embed="R975ed42ff78b47e3"/>
          <a:srcRect l="0" t="27" r="0" b="27"/>
          <a:stretch>
            <a:fillRect l="0" t="0" r="0" b="0"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">
            <a:extLst>
              <a:ext uri="{FF2B5EF4-FFF2-40B4-BE49-F238E27FC236}">
                <ns2:creationId id="{8A2FD37F-C9B2-4111-903C-7E0B0C10E4FC}"/>
              </a:ext>
            </a:extLst>
          </p:cNvPr>
          <p:cNvPicPr>
            <a:picLocks noChangeAspect="1"/>
          </p:cNvPicPr>
          <p:nvPr/>
        </p:nvPicPr>
        <p:blipFill>
          <a:blip r:embed="R35d3b8be7d3548ca"/>
          <a:stretch/>
        </p:blipFill>
        <p:spPr>
          <a:xfrm>
            <a:off x="609600" y="384209"/>
            <a:ext cx="2095500" cy="403158"/>
          </a:xfrm>
          <a:prstGeom prst="rect">
            <a:avLst/>
          </a:prstGeom>
        </p:spPr>
      </p:pic>
      <p:pic>
        <p:nvPicPr>
          <p:cNvPr id="3" name="">
            <a:extLst>
              <a:ext uri="{FF2B5EF4-FFF2-40B4-BE49-F238E27FC236}">
                <ns2:creationId id="{F7D478E0-05C0-4E0F-8B68-8538621D222B}"/>
              </a:ext>
            </a:extLst>
          </p:cNvPr>
          <p:cNvPicPr>
            <a:picLocks noChangeAspect="1"/>
          </p:cNvPicPr>
          <p:nvPr/>
        </p:nvPicPr>
        <p:blipFill>
          <a:blip r:embed="R30489f5113cf435d"/>
          <a:stretch/>
        </p:blipFill>
        <p:spPr>
          <a:xfrm>
            <a:off x="6477000" y="1985711"/>
            <a:ext cx="5238750" cy="3267577"/>
          </a:xfrm>
          <a:prstGeom prst="rect">
            <a:avLst/>
          </a:prstGeom>
        </p:spPr>
      </p:pic>
      <p:sp>
        <p:nvSpPr>
          <p:cNvPr id="4" name="reveal-0-title">
            <a:extLst>
              <a:ext uri="{FF2B5EF4-FFF2-40B4-BE49-F238E27FC236}">
                <ns2:creationId id="{D3707CAE-7C28-4048-9283-6E2E8B84E1B8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5381625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6F7FB"/>
                </a:solidFill>
                <a:latin typeface="Segoe UI"/>
                <a:ea typeface="Segoe UI"/>
                <a:cs typeface="Segoe UI"/>
              </a:rPr>
              <a:t>Сверка оплат</a:t>
            </a:r>
          </a:p>
          <a:p>
            <a: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6F7FB"/>
                </a:solidFill>
                <a:latin typeface="Segoe UI"/>
                <a:ea typeface="Segoe UI"/>
                <a:cs typeface="Segoe UI"/>
              </a:rPr>
              <a:t>с 1С</a:t>
            </a:r>
          </a:p>
        </p:txBody>
      </p:sp>
      <p:sp>
        <p:nvSpPr>
          <p:cNvPr id="5" name="reveal-1-subtitle">
            <a:extLst>
              <a:ext uri="{FF2B5EF4-FFF2-40B4-BE49-F238E27FC236}">
                <ns2:creationId id="{95300E03-9743-4CA3-BBCF-3930A066D8D0}"/>
              </a:ext>
            </a:extLst>
          </p:cNvPr>
          <p:cNvSpPr>
            <a:spLocks noGrp="1"/>
          </p:cNvSpPr>
          <p:nvPr/>
        </p:nvSpPr>
        <p:spPr>
          <a:xfrm>
            <a:off x="628650" y="2876550"/>
            <a:ext cx="509587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C4B8FF"/>
                </a:solidFill>
                <a:latin typeface="Segoe UI"/>
                <a:ea typeface="Segoe UI"/>
                <a:cs typeface="Segoe UI"/>
              </a:rPr>
              <a:t>Отдельное подключение каждого плательщика</a:t>
            </a:r>
          </a:p>
        </p:txBody>
      </p:sp>
      <p:sp>
        <p:nvSpPr>
          <p:cNvPr id="6" name="reveal-2-body">
            <a:extLst>
              <a:ext uri="{FF2B5EF4-FFF2-40B4-BE49-F238E27FC236}">
                <ns2:creationId id="{24B95455-780F-4B20-8616-FBE7181A4674}"/>
              </a:ext>
            </a:extLst>
          </p:cNvPr>
          <p:cNvSpPr>
            <a:spLocks noGrp="1"/>
          </p:cNvSpPr>
          <p:nvPr/>
        </p:nvSpPr>
        <p:spPr>
          <a:xfrm>
            <a:off x="628650" y="3886200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5CCE0"/>
                </a:solidFill>
                <a:latin typeface="Segoe UI"/>
                <a:ea typeface="Segoe UI"/>
                <a:cs typeface="Segoe UI"/>
              </a:rPr>
              <a:t>Подтверждённое списание — оплата</a:t>
            </a:r>
          </a:p>
        </p:txBody>
      </p:sp>
      <p:sp>
        <p:nvSpPr>
          <p:cNvPr id="7" name="reveal-3-body">
            <a:extLst>
              <a:ext uri="{FF2B5EF4-FFF2-40B4-BE49-F238E27FC236}">
                <ns2:creationId id="{40724C46-E6F6-46BB-84C1-7DAF7C08CD54}"/>
              </a:ext>
            </a:extLst>
          </p:cNvPr>
          <p:cNvSpPr>
            <a:spLocks noGrp="1"/>
          </p:cNvSpPr>
          <p:nvPr/>
        </p:nvSpPr>
        <p:spPr>
          <a:xfrm>
            <a:off x="628650" y="4733925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5CCE0"/>
                </a:solidFill>
                <a:latin typeface="Segoe UI"/>
                <a:ea typeface="Segoe UI"/>
                <a:cs typeface="Segoe UI"/>
              </a:rPr>
              <a:t>Заведённое ПП выделено зелёным.</a:t>
            </a:r>
          </a:p>
          <a:p>
            <a: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5CCE0"/>
                </a:solidFill>
                <a:latin typeface="Segoe UI"/>
                <a:ea typeface="Segoe UI"/>
                <a:cs typeface="Segoe UI"/>
              </a:rPr>
              <a:t>Неоднозначное проверяет бухгалтер</a:t>
            </a:r>
          </a:p>
        </p:txBody>
      </p:sp>
      <p:sp>
        <p:nvSpPr>
          <p:cNvPr id="8" name="slide-number">
            <a:extLst>
              <a:ext uri="{FF2B5EF4-FFF2-40B4-BE49-F238E27FC236}">
                <ns2:creationId id="{4DCEB379-95A0-458B-BDB9-0FF77B245764}"/>
              </a:ext>
            </a:extLst>
          </p:cNvPr>
          <p:cNvSpPr>
            <a:spLocks noGrp="1"/>
          </p:cNvSpPr>
          <p:nvPr/>
        </p:nvSpPr>
        <p:spPr>
          <a:xfrm>
            <a:off x="10572750" y="476250"/>
            <a:ext cx="10096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pPr>
            <a:r>
              <a:rPr sz="1350">
                <a:solidFill>
                  <a:srgbClr val="BAC3D8"/>
                </a:solidFill>
                <a:latin typeface="Segoe UI"/>
                <a:ea typeface="Segoe UI"/>
                <a:cs typeface="Segoe UI"/>
              </a:rPr>
              <a:t>17 / 26</a:t>
            </a:r>
          </a:p>
        </p:txBody>
      </p:sp>
    </p:spTree>
    <p:extLst>
      <p:ext uri="{BB962C8B-B14F-4D97-AF65-F5344CB8AC3E}">
        <ns4:creationId val="1808985602"/>
      </p:ext>
    </p:extLst>
  </p:cSld>
  <p:transition spd="med" advClick="1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grpId="0" nodeType="withEffect">
                            <p:stCondLst>
                              <p:cond delay="300"/>
                            </p:stCondLst>
                            <p:childTnLst>
                              <p:set>
                                <p:cBhvr>
                                  <p:cTn id="8" dur="1" fill="hold"/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6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grpId="0" nodeType="withEffect">
                            <p:stCondLst>
                              <p:cond delay="650"/>
                            </p:stCondLst>
                            <p:childTnLst>
                              <p:set>
                                <p:cBhvr>
                                  <p:cTn id="11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65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grpId="0" nodeType="withEffect">
                            <p:stCondLst>
                              <p:cond delay="1100"/>
                            </p:stCondLst>
                            <p:childTnLst>
                              <p:set>
                                <p:cBhvr>
                                  <p:cTn id="14" dur="1" fill="hold"/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650" fill="hold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/>
      <p:bldP spid="6" grpId="0" build="allAtOnce"/>
      <p:bldP spid="7" grpId="0" build="allAtOnce"/>
    </p:bldLst>
  </p:timing>
</p:sld>
</file>

<file path=ppt/slides/slide18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171E34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8" name="">
            <a:extLst>
              <a:ext uri="{FF2B5EF4-FFF2-40B4-BE49-F238E27FC236}">
                <ns2:creationId id="{9544787B-F068-45B6-A1EB-550D4A5F7C82}"/>
              </a:ext>
            </a:extLst>
          </p:cNvPr>
          <p:cNvPicPr>
            <a:picLocks noChangeAspect="1"/>
          </p:cNvPicPr>
          <p:nvPr/>
        </p:nvPicPr>
        <p:blipFill>
          <a:blip r:embed="R0ad0b38dd4f6434c"/>
          <a:srcRect l="0" t="27" r="0" b="27"/>
          <a:stretch>
            <a:fillRect l="0" t="0" r="0" b="0"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">
            <a:extLst>
              <a:ext uri="{FF2B5EF4-FFF2-40B4-BE49-F238E27FC236}">
                <ns2:creationId id="{05960B6B-57C9-490B-B418-A8F7D315523D}"/>
              </a:ext>
            </a:extLst>
          </p:cNvPr>
          <p:cNvPicPr>
            <a:picLocks noChangeAspect="1"/>
          </p:cNvPicPr>
          <p:nvPr/>
        </p:nvPicPr>
        <p:blipFill>
          <a:blip r:embed="R4163883004444903"/>
          <a:stretch/>
        </p:blipFill>
        <p:spPr>
          <a:xfrm>
            <a:off x="609600" y="384209"/>
            <a:ext cx="2095500" cy="403158"/>
          </a:xfrm>
          <a:prstGeom prst="rect">
            <a:avLst/>
          </a:prstGeom>
        </p:spPr>
      </p:pic>
      <p:sp>
        <p:nvSpPr>
          <p:cNvPr id="3" name="reveal-0-title">
            <a:extLst>
              <a:ext uri="{FF2B5EF4-FFF2-40B4-BE49-F238E27FC236}">
                <ns2:creationId id="{86E3F863-F6A8-4715-8497-B0FC29F93A77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5381625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6F7FB"/>
                </a:solidFill>
                <a:latin typeface="Segoe UI"/>
                <a:ea typeface="Segoe UI"/>
                <a:cs typeface="Segoe UI"/>
              </a:rPr>
              <a:t>Расходы компании</a:t>
            </a:r>
          </a:p>
          <a:p>
            <a: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6F7FB"/>
                </a:solidFill>
                <a:latin typeface="Segoe UI"/>
                <a:ea typeface="Segoe UI"/>
                <a:cs typeface="Segoe UI"/>
              </a:rPr>
              <a:t>без объекта</a:t>
            </a:r>
          </a:p>
        </p:txBody>
      </p:sp>
      <p:sp>
        <p:nvSpPr>
          <p:cNvPr id="4" name="reveal-1-subtitle">
            <a:extLst>
              <a:ext uri="{FF2B5EF4-FFF2-40B4-BE49-F238E27FC236}">
                <ns2:creationId id="{8B91CCFB-D81E-44A0-886D-EB083C521584}"/>
              </a:ext>
            </a:extLst>
          </p:cNvPr>
          <p:cNvSpPr>
            <a:spLocks noGrp="1"/>
          </p:cNvSpPr>
          <p:nvPr/>
        </p:nvSpPr>
        <p:spPr>
          <a:xfrm>
            <a:off x="628650" y="2876550"/>
            <a:ext cx="509587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C4B8FF"/>
                </a:solidFill>
                <a:latin typeface="Segoe UI"/>
                <a:ea typeface="Segoe UI"/>
                <a:cs typeface="Segoe UI"/>
              </a:rPr>
              <a:t>Интернет, аренда, налоги</a:t>
            </a:r>
          </a:p>
        </p:txBody>
      </p:sp>
      <p:sp>
        <p:nvSpPr>
          <p:cNvPr id="5" name="reveal-2-body">
            <a:extLst>
              <a:ext uri="{FF2B5EF4-FFF2-40B4-BE49-F238E27FC236}">
                <ns2:creationId id="{DB6D46A6-84AF-4A14-9BC6-582263E5E18E}"/>
              </a:ext>
            </a:extLst>
          </p:cNvPr>
          <p:cNvSpPr>
            <a:spLocks noGrp="1"/>
          </p:cNvSpPr>
          <p:nvPr/>
        </p:nvSpPr>
        <p:spPr>
          <a:xfrm>
            <a:off x="628650" y="3886200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5CCE0"/>
                </a:solidFill>
                <a:latin typeface="Segoe UI"/>
                <a:ea typeface="Segoe UI"/>
                <a:cs typeface="Segoe UI"/>
              </a:rPr>
              <a:t>Счёт и реквизиты получателя</a:t>
            </a:r>
          </a:p>
        </p:txBody>
      </p:sp>
      <p:sp>
        <p:nvSpPr>
          <p:cNvPr id="6" name="reveal-3-body">
            <a:extLst>
              <a:ext uri="{FF2B5EF4-FFF2-40B4-BE49-F238E27FC236}">
                <ns2:creationId id="{74333FCD-5D8D-4064-97D6-77B6CD0CBEEE}"/>
              </a:ext>
            </a:extLst>
          </p:cNvPr>
          <p:cNvSpPr>
            <a:spLocks noGrp="1"/>
          </p:cNvSpPr>
          <p:nvPr/>
        </p:nvSpPr>
        <p:spPr>
          <a:xfrm>
            <a:off x="628650" y="4733925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5CCE0"/>
                </a:solidFill>
                <a:latin typeface="Segoe UI"/>
                <a:ea typeface="Segoe UI"/>
                <a:cs typeface="Segoe UI"/>
              </a:rPr>
              <a:t>Согласование и оплата</a:t>
            </a:r>
          </a:p>
          <a:p>
            <a: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5CCE0"/>
                </a:solidFill>
                <a:latin typeface="Segoe UI"/>
                <a:ea typeface="Segoe UI"/>
                <a:cs typeface="Segoe UI"/>
              </a:rPr>
              <a:t>в общем реестре компании</a:t>
            </a:r>
          </a:p>
        </p:txBody>
      </p:sp>
      <p:sp>
        <p:nvSpPr>
          <p:cNvPr id="7" name="slide-number">
            <a:extLst>
              <a:ext uri="{FF2B5EF4-FFF2-40B4-BE49-F238E27FC236}">
                <ns2:creationId id="{BFB607A6-CEF1-4B17-84DC-D2E4C649AC82}"/>
              </a:ext>
            </a:extLst>
          </p:cNvPr>
          <p:cNvSpPr>
            <a:spLocks noGrp="1"/>
          </p:cNvSpPr>
          <p:nvPr/>
        </p:nvSpPr>
        <p:spPr>
          <a:xfrm>
            <a:off x="10572750" y="476250"/>
            <a:ext cx="10096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pPr>
            <a:r>
              <a:rPr sz="1350">
                <a:solidFill>
                  <a:srgbClr val="BAC3D8"/>
                </a:solidFill>
                <a:latin typeface="Segoe UI"/>
                <a:ea typeface="Segoe UI"/>
                <a:cs typeface="Segoe UI"/>
              </a:rPr>
              <a:t>18 / 26</a:t>
            </a:r>
          </a:p>
        </p:txBody>
      </p:sp>
    </p:spTree>
    <p:extLst>
      <p:ext uri="{BB962C8B-B14F-4D97-AF65-F5344CB8AC3E}">
        <ns4:creationId val="898799892"/>
      </p:ext>
    </p:extLst>
  </p:cSld>
  <p:transition spd="med" advClick="1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grpId="0" nodeType="withEffect">
                            <p:stCondLst>
                              <p:cond delay="300"/>
                            </p:stCondLst>
                            <p:childTnLst>
                              <p:set>
                                <p:cBhvr>
                                  <p:cTn id="8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grpId="0" nodeType="withEffect">
                            <p:stCondLst>
                              <p:cond delay="650"/>
                            </p:stCondLst>
                            <p:childTnLst>
                              <p:set>
                                <p:cBhvr>
                                  <p:cTn id="11" dur="1" fill="hold"/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6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grpId="0" nodeType="withEffect">
                            <p:stCondLst>
                              <p:cond delay="1100"/>
                            </p:stCondLst>
                            <p:childTnLst>
                              <p:set>
                                <p:cBhvr>
                                  <p:cTn id="14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65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  <p:bldP spid="5" grpId="0" build="allAtOnce"/>
      <p:bldP spid="6" grpId="0" build="allAtOnce"/>
    </p:bldLst>
  </p:timing>
</p:sld>
</file>

<file path=ppt/slides/slide19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5F6FB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8" name="">
            <a:extLst>
              <a:ext uri="{FF2B5EF4-FFF2-40B4-BE49-F238E27FC236}">
                <ns2:creationId id="{DB0CAA04-063C-4DB0-BAE9-5FA69D7F6329}"/>
              </a:ext>
            </a:extLst>
          </p:cNvPr>
          <p:cNvPicPr>
            <a:picLocks noChangeAspect="1"/>
          </p:cNvPicPr>
          <p:nvPr/>
        </p:nvPicPr>
        <p:blipFill>
          <a:blip r:embed="Rbd32e77d4bd64432"/>
          <a:srcRect l="0" t="27" r="0" b="27"/>
          <a:stretch>
            <a:fillRect l="0" t="0" r="0" b="0"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">
            <a:extLst>
              <a:ext uri="{FF2B5EF4-FFF2-40B4-BE49-F238E27FC236}">
                <ns2:creationId id="{256906A2-976E-4A85-A6CD-43CD433200C8}"/>
              </a:ext>
            </a:extLst>
          </p:cNvPr>
          <p:cNvPicPr>
            <a:picLocks noChangeAspect="1"/>
          </p:cNvPicPr>
          <p:nvPr/>
        </p:nvPicPr>
        <p:blipFill>
          <a:blip r:embed="R6984780aef9c4670"/>
          <a:stretch/>
        </p:blipFill>
        <p:spPr>
          <a:xfrm>
            <a:off x="626131" y="381000"/>
            <a:ext cx="2062438" cy="409575"/>
          </a:xfrm>
          <a:prstGeom prst="rect">
            <a:avLst/>
          </a:prstGeom>
        </p:spPr>
      </p:pic>
      <p:sp>
        <p:nvSpPr>
          <p:cNvPr id="3" name="reveal-0-title">
            <a:extLst>
              <a:ext uri="{FF2B5EF4-FFF2-40B4-BE49-F238E27FC236}">
                <ns2:creationId id="{8F112330-80F9-4E27-85BE-434879F914A9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5381625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20283D"/>
                </a:solidFill>
                <a:latin typeface="Segoe UI"/>
                <a:ea typeface="Segoe UI"/>
                <a:cs typeface="Segoe UI"/>
              </a:rPr>
              <a:t>Подрядчики</a:t>
            </a:r>
          </a:p>
          <a:p>
            <a: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20283D"/>
                </a:solidFill>
                <a:latin typeface="Segoe UI"/>
                <a:ea typeface="Segoe UI"/>
                <a:cs typeface="Segoe UI"/>
              </a:rPr>
              <a:t>и авансы</a:t>
            </a:r>
          </a:p>
        </p:txBody>
      </p:sp>
      <p:sp>
        <p:nvSpPr>
          <p:cNvPr id="4" name="reveal-1-subtitle">
            <a:extLst>
              <a:ext uri="{FF2B5EF4-FFF2-40B4-BE49-F238E27FC236}">
                <ns2:creationId id="{B3A2231F-21FA-42EE-AA53-589237E49262}"/>
              </a:ext>
            </a:extLst>
          </p:cNvPr>
          <p:cNvSpPr>
            <a:spLocks noGrp="1"/>
          </p:cNvSpPr>
          <p:nvPr/>
        </p:nvSpPr>
        <p:spPr>
          <a:xfrm>
            <a:off x="628650" y="2876550"/>
            <a:ext cx="509587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6755DB"/>
                </a:solidFill>
                <a:latin typeface="Segoe UI"/>
                <a:ea typeface="Segoe UI"/>
                <a:cs typeface="Segoe UI"/>
              </a:rPr>
              <a:t>Смета, выполнение и зачёт аванса</a:t>
            </a:r>
          </a:p>
        </p:txBody>
      </p:sp>
      <p:sp>
        <p:nvSpPr>
          <p:cNvPr id="5" name="reveal-2-body">
            <a:extLst>
              <a:ext uri="{FF2B5EF4-FFF2-40B4-BE49-F238E27FC236}">
                <ns2:creationId id="{1D20F385-6832-4DE1-B4B1-3309354B9704}"/>
              </a:ext>
            </a:extLst>
          </p:cNvPr>
          <p:cNvSpPr>
            <a:spLocks noGrp="1"/>
          </p:cNvSpPr>
          <p:nvPr/>
        </p:nvSpPr>
        <p:spPr>
          <a:xfrm>
            <a:off x="628650" y="3886200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Согласующие исправляют объёмы</a:t>
            </a:r>
          </a:p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с сохранением истории</a:t>
            </a:r>
          </a:p>
        </p:txBody>
      </p:sp>
      <p:sp>
        <p:nvSpPr>
          <p:cNvPr id="6" name="reveal-3-body">
            <a:extLst>
              <a:ext uri="{FF2B5EF4-FFF2-40B4-BE49-F238E27FC236}">
                <ns2:creationId id="{E447C828-AC1D-4918-8578-8BD765B3C478}"/>
              </a:ext>
            </a:extLst>
          </p:cNvPr>
          <p:cNvSpPr>
            <a:spLocks noGrp="1"/>
          </p:cNvSpPr>
          <p:nvPr/>
        </p:nvSpPr>
        <p:spPr>
          <a:xfrm>
            <a:off x="628650" y="4733925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Допсоглашения, остаток работ</a:t>
            </a:r>
          </a:p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и согласованные суммы к оплате</a:t>
            </a:r>
          </a:p>
        </p:txBody>
      </p:sp>
      <p:sp>
        <p:nvSpPr>
          <p:cNvPr id="7" name="slide-number">
            <a:extLst>
              <a:ext uri="{FF2B5EF4-FFF2-40B4-BE49-F238E27FC236}">
                <ns2:creationId id="{BB010F8F-E3E1-42DF-8CA1-D49E72BE946F}"/>
              </a:ext>
            </a:extLst>
          </p:cNvPr>
          <p:cNvSpPr>
            <a:spLocks noGrp="1"/>
          </p:cNvSpPr>
          <p:nvPr/>
        </p:nvSpPr>
        <p:spPr>
          <a:xfrm>
            <a:off x="10572750" y="476250"/>
            <a:ext cx="10096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pPr>
            <a:r>
              <a:rPr sz="1350">
                <a:solidFill>
                  <a:srgbClr val="67738B"/>
                </a:solidFill>
                <a:latin typeface="Segoe UI"/>
                <a:ea typeface="Segoe UI"/>
                <a:cs typeface="Segoe UI"/>
              </a:rPr>
              <a:t>19 / 26</a:t>
            </a:r>
          </a:p>
        </p:txBody>
      </p:sp>
    </p:spTree>
    <p:extLst>
      <p:ext uri="{BB962C8B-B14F-4D97-AF65-F5344CB8AC3E}">
        <ns4:creationId val="438090632"/>
      </p:ext>
    </p:extLst>
  </p:cSld>
  <p:transition spd="med" advClick="1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grpId="0" nodeType="withEffect">
                            <p:stCondLst>
                              <p:cond delay="300"/>
                            </p:stCondLst>
                            <p:childTnLst>
                              <p:set>
                                <p:cBhvr>
                                  <p:cTn id="8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grpId="0" nodeType="withEffect">
                            <p:stCondLst>
                              <p:cond delay="650"/>
                            </p:stCondLst>
                            <p:childTnLst>
                              <p:set>
                                <p:cBhvr>
                                  <p:cTn id="11" dur="1" fill="hold"/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6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grpId="0" nodeType="withEffect">
                            <p:stCondLst>
                              <p:cond delay="1100"/>
                            </p:stCondLst>
                            <p:childTnLst>
                              <p:set>
                                <p:cBhvr>
                                  <p:cTn id="14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65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  <p:bldP spid="5" grpId="0" build="allAtOnce"/>
      <p:bldP spid="6" grpId="0" build="allAtOnce"/>
    </p:bldLst>
  </p:timing>
</p:sld>
</file>

<file path=ppt/slides/slide20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5F6FB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" name="">
            <a:extLst>
              <a:ext uri="{FF2B5EF4-FFF2-40B4-BE49-F238E27FC236}">
                <ns2:creationId id="{780F4FC0-4C15-47EE-B55D-1C234175A3DD}"/>
              </a:ext>
            </a:extLst>
          </p:cNvPr>
          <p:cNvPicPr>
            <a:picLocks noChangeAspect="1"/>
          </p:cNvPicPr>
          <p:nvPr/>
        </p:nvPicPr>
        <p:blipFill>
          <a:blip r:embed="Ra6eff941dcca4be9"/>
          <a:srcRect l="0" t="27" r="0" b="27"/>
          <a:stretch>
            <a:fillRect l="0" t="0" r="0" b="0"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">
            <a:extLst>
              <a:ext uri="{FF2B5EF4-FFF2-40B4-BE49-F238E27FC236}">
                <ns2:creationId id="{0AFF4CDC-237E-4DB7-9913-500E1462121C}"/>
              </a:ext>
            </a:extLst>
          </p:cNvPr>
          <p:cNvPicPr>
            <a:picLocks noChangeAspect="1"/>
          </p:cNvPicPr>
          <p:nvPr/>
        </p:nvPicPr>
        <p:blipFill>
          <a:blip r:embed="R8663d74e91c54eea"/>
          <a:stretch/>
        </p:blipFill>
        <p:spPr>
          <a:xfrm>
            <a:off x="626131" y="381000"/>
            <a:ext cx="2062438" cy="409575"/>
          </a:xfrm>
          <a:prstGeom prst="rect">
            <a:avLst/>
          </a:prstGeom>
        </p:spPr>
      </p:pic>
      <p:pic>
        <p:nvPicPr>
          <p:cNvPr id="3" name="">
            <a:extLst>
              <a:ext uri="{FF2B5EF4-FFF2-40B4-BE49-F238E27FC236}">
                <ns2:creationId id="{438217D7-3ACB-4C87-9F47-BDA1C9F20FBA}"/>
              </a:ext>
            </a:extLst>
          </p:cNvPr>
          <p:cNvPicPr>
            <a:picLocks noChangeAspect="1"/>
          </p:cNvPicPr>
          <p:nvPr/>
        </p:nvPicPr>
        <p:blipFill>
          <a:blip r:embed="R7ff9e0ccdea441b0"/>
          <a:stretch/>
        </p:blipFill>
        <p:spPr>
          <a:xfrm>
            <a:off x="6742141" y="1619250"/>
            <a:ext cx="4708467" cy="4000500"/>
          </a:xfrm>
          <a:prstGeom prst="rect">
            <a:avLst/>
          </a:prstGeom>
        </p:spPr>
      </p:pic>
      <p:sp>
        <p:nvSpPr>
          <p:cNvPr id="4" name="reveal-0-title">
            <a:extLst>
              <a:ext uri="{FF2B5EF4-FFF2-40B4-BE49-F238E27FC236}">
                <ns2:creationId id="{4C432B3B-BE8F-442C-AF30-F221FB4DF215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5381625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20283D"/>
                </a:solidFill>
                <a:latin typeface="Segoe UI"/>
                <a:ea typeface="Segoe UI"/>
                <a:cs typeface="Segoe UI"/>
              </a:rPr>
              <a:t>Заказчики</a:t>
            </a:r>
          </a:p>
          <a:p>
            <a: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20283D"/>
                </a:solidFill>
                <a:latin typeface="Segoe UI"/>
                <a:ea typeface="Segoe UI"/>
                <a:cs typeface="Segoe UI"/>
              </a:rPr>
              <a:t>и договоры</a:t>
            </a:r>
          </a:p>
        </p:txBody>
      </p:sp>
      <p:sp>
        <p:nvSpPr>
          <p:cNvPr id="5" name="reveal-1-subtitle">
            <a:extLst>
              <a:ext uri="{FF2B5EF4-FFF2-40B4-BE49-F238E27FC236}">
                <ns2:creationId id="{733FBAC6-59C9-479C-BFA8-53DF4E8CAFC1}"/>
              </a:ext>
            </a:extLst>
          </p:cNvPr>
          <p:cNvSpPr>
            <a:spLocks noGrp="1"/>
          </p:cNvSpPr>
          <p:nvPr/>
        </p:nvSpPr>
        <p:spPr>
          <a:xfrm>
            <a:off x="628650" y="2876550"/>
            <a:ext cx="509587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6755DB"/>
                </a:solidFill>
                <a:latin typeface="Segoe UI"/>
                <a:ea typeface="Segoe UI"/>
                <a:cs typeface="Segoe UI"/>
              </a:rPr>
              <a:t>Смета и акты привязаны к объекту</a:t>
            </a:r>
          </a:p>
        </p:txBody>
      </p:sp>
      <p:sp>
        <p:nvSpPr>
          <p:cNvPr id="6" name="reveal-2-body">
            <a:extLst>
              <a:ext uri="{FF2B5EF4-FFF2-40B4-BE49-F238E27FC236}">
                <ns2:creationId id="{D6E968BB-CB79-497F-9200-9EC862EF4BC3}"/>
              </a:ext>
            </a:extLst>
          </p:cNvPr>
          <p:cNvSpPr>
            <a:spLocks noGrp="1"/>
          </p:cNvSpPr>
          <p:nvPr/>
        </p:nvSpPr>
        <p:spPr>
          <a:xfrm>
            <a:off x="628650" y="3886200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Предъявлено, принято, удержано</a:t>
            </a:r>
          </a:p>
        </p:txBody>
      </p:sp>
      <p:sp>
        <p:nvSpPr>
          <p:cNvPr id="7" name="reveal-3-body">
            <a:extLst>
              <a:ext uri="{FF2B5EF4-FFF2-40B4-BE49-F238E27FC236}">
                <ns2:creationId id="{59F20853-3993-43D9-8DB4-8E6C9071A99A}"/>
              </a:ext>
            </a:extLst>
          </p:cNvPr>
          <p:cNvSpPr>
            <a:spLocks noGrp="1"/>
          </p:cNvSpPr>
          <p:nvPr/>
        </p:nvSpPr>
        <p:spPr>
          <a:xfrm>
            <a:off x="628650" y="4733925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Поступления вводятся вручную;</a:t>
            </a:r>
          </a:p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видны авансы и задолженность</a:t>
            </a:r>
          </a:p>
        </p:txBody>
      </p:sp>
      <p:sp>
        <p:nvSpPr>
          <p:cNvPr id="8" name="slide-number">
            <a:extLst>
              <a:ext uri="{FF2B5EF4-FFF2-40B4-BE49-F238E27FC236}">
                <ns2:creationId id="{938BDB60-603B-4967-93AC-9F598B46C08B}"/>
              </a:ext>
            </a:extLst>
          </p:cNvPr>
          <p:cNvSpPr>
            <a:spLocks noGrp="1"/>
          </p:cNvSpPr>
          <p:nvPr/>
        </p:nvSpPr>
        <p:spPr>
          <a:xfrm>
            <a:off x="10572750" y="476250"/>
            <a:ext cx="10096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pPr>
            <a:r>
              <a:rPr sz="1350">
                <a:solidFill>
                  <a:srgbClr val="67738B"/>
                </a:solidFill>
                <a:latin typeface="Segoe UI"/>
                <a:ea typeface="Segoe UI"/>
                <a:cs typeface="Segoe UI"/>
              </a:rPr>
              <a:t>20 / 26</a:t>
            </a:r>
          </a:p>
        </p:txBody>
      </p:sp>
    </p:spTree>
    <p:extLst>
      <p:ext uri="{BB962C8B-B14F-4D97-AF65-F5344CB8AC3E}">
        <ns4:creationId val="309753467"/>
      </p:ext>
    </p:extLst>
  </p:cSld>
  <p:transition spd="med" advClick="1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grpId="0" nodeType="withEffect">
                            <p:stCondLst>
                              <p:cond delay="300"/>
                            </p:stCondLst>
                            <p:childTnLst>
                              <p:set>
                                <p:cBhvr>
                                  <p:cTn id="8" dur="1" fill="hold"/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6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grpId="0" nodeType="withEffect">
                            <p:stCondLst>
                              <p:cond delay="650"/>
                            </p:stCondLst>
                            <p:childTnLst>
                              <p:set>
                                <p:cBhvr>
                                  <p:cTn id="11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65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grpId="0" nodeType="withEffect">
                            <p:stCondLst>
                              <p:cond delay="1100"/>
                            </p:stCondLst>
                            <p:childTnLst>
                              <p:set>
                                <p:cBhvr>
                                  <p:cTn id="14" dur="1" fill="hold"/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650" fill="hold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/>
      <p:bldP spid="6" grpId="0" build="allAtOnce"/>
      <p:bldP spid="7" grpId="0" build="allAtOnce"/>
    </p:bldLst>
  </p:timing>
</p:sld>
</file>

<file path=ppt/slides/slide21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5F6FB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" name="">
            <a:extLst>
              <a:ext uri="{FF2B5EF4-FFF2-40B4-BE49-F238E27FC236}">
                <ns2:creationId id="{770C3D97-EC4A-40D7-BFAD-EC2A6B9FC224}"/>
              </a:ext>
            </a:extLst>
          </p:cNvPr>
          <p:cNvPicPr>
            <a:picLocks noChangeAspect="1"/>
          </p:cNvPicPr>
          <p:nvPr/>
        </p:nvPicPr>
        <p:blipFill>
          <a:blip r:embed="Racad34f950e24948"/>
          <a:srcRect l="0" t="27" r="0" b="27"/>
          <a:stretch>
            <a:fillRect l="0" t="0" r="0" b="0"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">
            <a:extLst>
              <a:ext uri="{FF2B5EF4-FFF2-40B4-BE49-F238E27FC236}">
                <ns2:creationId id="{C9EADF32-3449-4B9B-A841-C6AE23FCFAEE}"/>
              </a:ext>
            </a:extLst>
          </p:cNvPr>
          <p:cNvPicPr>
            <a:picLocks noChangeAspect="1"/>
          </p:cNvPicPr>
          <p:nvPr/>
        </p:nvPicPr>
        <p:blipFill>
          <a:blip r:embed="R9b9c80d5154747d0"/>
          <a:stretch/>
        </p:blipFill>
        <p:spPr>
          <a:xfrm>
            <a:off x="626131" y="381000"/>
            <a:ext cx="2062438" cy="409575"/>
          </a:xfrm>
          <a:prstGeom prst="rect">
            <a:avLst/>
          </a:prstGeom>
        </p:spPr>
      </p:pic>
      <p:pic>
        <p:nvPicPr>
          <p:cNvPr id="3" name="">
            <a:extLst>
              <a:ext uri="{FF2B5EF4-FFF2-40B4-BE49-F238E27FC236}">
                <ns2:creationId id="{66B5E762-DBF3-4646-88AC-339511269777}"/>
              </a:ext>
            </a:extLst>
          </p:cNvPr>
          <p:cNvPicPr>
            <a:picLocks noChangeAspect="1"/>
          </p:cNvPicPr>
          <p:nvPr/>
        </p:nvPicPr>
        <p:blipFill>
          <a:blip r:embed="R1b76374cfd674b09"/>
          <a:stretch/>
        </p:blipFill>
        <p:spPr>
          <a:xfrm>
            <a:off x="6742141" y="1619250"/>
            <a:ext cx="4708467" cy="4000500"/>
          </a:xfrm>
          <a:prstGeom prst="rect">
            <a:avLst/>
          </a:prstGeom>
        </p:spPr>
      </p:pic>
      <p:sp>
        <p:nvSpPr>
          <p:cNvPr id="4" name="reveal-0-title">
            <a:extLst>
              <a:ext uri="{FF2B5EF4-FFF2-40B4-BE49-F238E27FC236}">
                <ns2:creationId id="{37E88A0F-1F40-4477-92C1-7D6D641D54D0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5381625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20283D"/>
                </a:solidFill>
                <a:latin typeface="Segoe UI"/>
                <a:ea typeface="Segoe UI"/>
                <a:cs typeface="Segoe UI"/>
              </a:rPr>
              <a:t>Смета совпадает</a:t>
            </a:r>
          </a:p>
          <a:p>
            <a: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20283D"/>
                </a:solidFill>
                <a:latin typeface="Segoe UI"/>
                <a:ea typeface="Segoe UI"/>
                <a:cs typeface="Segoe UI"/>
              </a:rPr>
              <a:t>с рабочим проектом?</a:t>
            </a:r>
          </a:p>
        </p:txBody>
      </p:sp>
      <p:sp>
        <p:nvSpPr>
          <p:cNvPr id="5" name="reveal-1-subtitle">
            <a:extLst>
              <a:ext uri="{FF2B5EF4-FFF2-40B4-BE49-F238E27FC236}">
                <ns2:creationId id="{F593DD28-1385-4D41-A3CA-21F25900084E}"/>
              </a:ext>
            </a:extLst>
          </p:cNvPr>
          <p:cNvSpPr>
            <a:spLocks noGrp="1"/>
          </p:cNvSpPr>
          <p:nvPr/>
        </p:nvSpPr>
        <p:spPr>
          <a:xfrm>
            <a:off x="628650" y="2876550"/>
            <a:ext cx="509587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6755DB"/>
                </a:solidFill>
                <a:latin typeface="Segoe UI"/>
                <a:ea typeface="Segoe UI"/>
                <a:cs typeface="Segoe UI"/>
              </a:rPr>
              <a:t>Сверка материалов всех шифров РД</a:t>
            </a:r>
          </a:p>
        </p:txBody>
      </p:sp>
      <p:sp>
        <p:nvSpPr>
          <p:cNvPr id="6" name="reveal-2-body">
            <a:extLst>
              <a:ext uri="{FF2B5EF4-FFF2-40B4-BE49-F238E27FC236}">
                <ns2:creationId id="{934FA684-A578-4A49-A2DD-49E2DA950AB0}"/>
              </a:ext>
            </a:extLst>
          </p:cNvPr>
          <p:cNvSpPr>
            <a:spLocks noGrp="1"/>
          </p:cNvSpPr>
          <p:nvPr/>
        </p:nvSpPr>
        <p:spPr>
          <a:xfrm>
            <a:off x="628650" y="3886200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Материалы и работы</a:t>
            </a:r>
          </a:p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разделяются по составу цены</a:t>
            </a:r>
          </a:p>
        </p:txBody>
      </p:sp>
      <p:sp>
        <p:nvSpPr>
          <p:cNvPr id="7" name="reveal-3-body">
            <a:extLst>
              <a:ext uri="{FF2B5EF4-FFF2-40B4-BE49-F238E27FC236}">
                <ns2:creationId id="{F224ABDE-B158-4949-BF3A-926C8C20F50F}"/>
              </a:ext>
            </a:extLst>
          </p:cNvPr>
          <p:cNvSpPr>
            <a:spLocks noGrp="1"/>
          </p:cNvSpPr>
          <p:nvPr/>
        </p:nvSpPr>
        <p:spPr>
          <a:xfrm>
            <a:off x="628650" y="4733925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Отличия количеств, подсказки</a:t>
            </a:r>
          </a:p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и массовые соответствия</a:t>
            </a:r>
          </a:p>
        </p:txBody>
      </p:sp>
      <p:sp>
        <p:nvSpPr>
          <p:cNvPr id="8" name="slide-number">
            <a:extLst>
              <a:ext uri="{FF2B5EF4-FFF2-40B4-BE49-F238E27FC236}">
                <ns2:creationId id="{921242D4-1079-469C-A323-A51D509A00FC}"/>
              </a:ext>
            </a:extLst>
          </p:cNvPr>
          <p:cNvSpPr>
            <a:spLocks noGrp="1"/>
          </p:cNvSpPr>
          <p:nvPr/>
        </p:nvSpPr>
        <p:spPr>
          <a:xfrm>
            <a:off x="10572750" y="476250"/>
            <a:ext cx="10096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pPr>
            <a:r>
              <a:rPr sz="1350">
                <a:solidFill>
                  <a:srgbClr val="67738B"/>
                </a:solidFill>
                <a:latin typeface="Segoe UI"/>
                <a:ea typeface="Segoe UI"/>
                <a:cs typeface="Segoe UI"/>
              </a:rPr>
              <a:t>21 / 26</a:t>
            </a:r>
          </a:p>
        </p:txBody>
      </p:sp>
    </p:spTree>
    <p:extLst>
      <p:ext uri="{BB962C8B-B14F-4D97-AF65-F5344CB8AC3E}">
        <ns4:creationId val="309712692"/>
      </p:ext>
    </p:extLst>
  </p:cSld>
  <p:transition spd="med" advClick="1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grpId="0" nodeType="withEffect">
                            <p:stCondLst>
                              <p:cond delay="300"/>
                            </p:stCondLst>
                            <p:childTnLst>
                              <p:set>
                                <p:cBhvr>
                                  <p:cTn id="8" dur="1" fill="hold"/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6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grpId="0" nodeType="withEffect">
                            <p:stCondLst>
                              <p:cond delay="650"/>
                            </p:stCondLst>
                            <p:childTnLst>
                              <p:set>
                                <p:cBhvr>
                                  <p:cTn id="11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65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grpId="0" nodeType="withEffect">
                            <p:stCondLst>
                              <p:cond delay="1100"/>
                            </p:stCondLst>
                            <p:childTnLst>
                              <p:set>
                                <p:cBhvr>
                                  <p:cTn id="14" dur="1" fill="hold"/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650" fill="hold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/>
      <p:bldP spid="6" grpId="0" build="allAtOnce"/>
      <p:bldP spid="7" grpId="0" build="allAtOnce"/>
    </p:bldLst>
  </p:timing>
</p:sld>
</file>

<file path=ppt/slides/slide22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5F6FB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" name="">
            <a:extLst>
              <a:ext uri="{FF2B5EF4-FFF2-40B4-BE49-F238E27FC236}">
                <ns2:creationId id="{5281AA7B-92DF-460B-9D4A-B256606B15BF}"/>
              </a:ext>
            </a:extLst>
          </p:cNvPr>
          <p:cNvPicPr>
            <a:picLocks noChangeAspect="1"/>
          </p:cNvPicPr>
          <p:nvPr/>
        </p:nvPicPr>
        <p:blipFill>
          <a:blip r:embed="Ra06a275691974c12"/>
          <a:srcRect l="0" t="27" r="0" b="27"/>
          <a:stretch>
            <a:fillRect l="0" t="0" r="0" b="0"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">
            <a:extLst>
              <a:ext uri="{FF2B5EF4-FFF2-40B4-BE49-F238E27FC236}">
                <ns2:creationId id="{EBC1D476-8920-4F75-A83D-CE3D89DD00BA}"/>
              </a:ext>
            </a:extLst>
          </p:cNvPr>
          <p:cNvPicPr>
            <a:picLocks noChangeAspect="1"/>
          </p:cNvPicPr>
          <p:nvPr/>
        </p:nvPicPr>
        <p:blipFill>
          <a:blip r:embed="Ra5ee826f32424075"/>
          <a:stretch/>
        </p:blipFill>
        <p:spPr>
          <a:xfrm>
            <a:off x="626131" y="381000"/>
            <a:ext cx="2062438" cy="409575"/>
          </a:xfrm>
          <a:prstGeom prst="rect">
            <a:avLst/>
          </a:prstGeom>
        </p:spPr>
      </p:pic>
      <p:pic>
        <p:nvPicPr>
          <p:cNvPr id="3" name="">
            <a:extLst>
              <a:ext uri="{FF2B5EF4-FFF2-40B4-BE49-F238E27FC236}">
                <ns2:creationId id="{75C5DEDE-ADC5-47CB-A6FE-81DCAC2DD15E}"/>
              </a:ext>
            </a:extLst>
          </p:cNvPr>
          <p:cNvPicPr>
            <a:picLocks noChangeAspect="1"/>
          </p:cNvPicPr>
          <p:nvPr/>
        </p:nvPicPr>
        <p:blipFill>
          <a:blip r:embed="R723e33560d334e98"/>
          <a:stretch/>
        </p:blipFill>
        <p:spPr>
          <a:xfrm>
            <a:off x="6742141" y="1619250"/>
            <a:ext cx="4708467" cy="4000500"/>
          </a:xfrm>
          <a:prstGeom prst="rect">
            <a:avLst/>
          </a:prstGeom>
        </p:spPr>
      </p:pic>
      <p:sp>
        <p:nvSpPr>
          <p:cNvPr id="4" name="reveal-0-title">
            <a:extLst>
              <a:ext uri="{FF2B5EF4-FFF2-40B4-BE49-F238E27FC236}">
                <ns2:creationId id="{3B9CE250-1007-452D-8AC3-21A85467F169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5381625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20283D"/>
                </a:solidFill>
                <a:latin typeface="Segoe UI"/>
                <a:ea typeface="Segoe UI"/>
                <a:cs typeface="Segoe UI"/>
              </a:rPr>
              <a:t>Фактические цены</a:t>
            </a:r>
          </a:p>
          <a:p>
            <a:pPr algn="l">
              <a:defRPr sz="3600" b="1">
                <a:solidFill>
                  <a:srgbClr val="20283D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20283D"/>
                </a:solidFill>
                <a:latin typeface="Segoe UI"/>
                <a:ea typeface="Segoe UI"/>
                <a:cs typeface="Segoe UI"/>
              </a:rPr>
              <a:t>для новых смет</a:t>
            </a:r>
          </a:p>
        </p:txBody>
      </p:sp>
      <p:sp>
        <p:nvSpPr>
          <p:cNvPr id="5" name="reveal-1-subtitle">
            <a:extLst>
              <a:ext uri="{FF2B5EF4-FFF2-40B4-BE49-F238E27FC236}">
                <ns2:creationId id="{F32698D5-263E-4886-BE5D-96C36502A12E}"/>
              </a:ext>
            </a:extLst>
          </p:cNvPr>
          <p:cNvSpPr>
            <a:spLocks noGrp="1"/>
          </p:cNvSpPr>
          <p:nvPr/>
        </p:nvSpPr>
        <p:spPr>
          <a:xfrm>
            <a:off x="628650" y="2876550"/>
            <a:ext cx="509587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025" b="1">
                <a:solidFill>
                  <a:srgbClr val="6755DB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6755DB"/>
                </a:solidFill>
                <a:latin typeface="Segoe UI"/>
                <a:ea typeface="Segoe UI"/>
                <a:cs typeface="Segoe UI"/>
              </a:rPr>
              <a:t>История из XML УПД</a:t>
            </a:r>
          </a:p>
        </p:txBody>
      </p:sp>
      <p:sp>
        <p:nvSpPr>
          <p:cNvPr id="6" name="reveal-2-body">
            <a:extLst>
              <a:ext uri="{FF2B5EF4-FFF2-40B4-BE49-F238E27FC236}">
                <ns2:creationId id="{1511D36B-B15E-4D00-ADD6-49144A914072}"/>
              </a:ext>
            </a:extLst>
          </p:cNvPr>
          <p:cNvSpPr>
            <a:spLocks noGrp="1"/>
          </p:cNvSpPr>
          <p:nvPr/>
        </p:nvSpPr>
        <p:spPr>
          <a:xfrm>
            <a:off x="628650" y="3886200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Артикул, количество и дата поставки</a:t>
            </a:r>
          </a:p>
        </p:txBody>
      </p:sp>
      <p:sp>
        <p:nvSpPr>
          <p:cNvPr id="7" name="reveal-3-body">
            <a:extLst>
              <a:ext uri="{FF2B5EF4-FFF2-40B4-BE49-F238E27FC236}">
                <ns2:creationId id="{4ADBE24B-FA4A-4B01-82D5-E2C04F4BFA75}"/>
              </a:ext>
            </a:extLst>
          </p:cNvPr>
          <p:cNvSpPr>
            <a:spLocks noGrp="1"/>
          </p:cNvSpPr>
          <p:nvPr/>
        </p:nvSpPr>
        <p:spPr>
          <a:xfrm>
            <a:off x="628650" y="4733925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Альтернативные поставщики,</a:t>
            </a:r>
          </a:p>
          <a:p>
            <a:pPr algn="l">
              <a:defRPr sz="1875" b="0">
                <a:solidFill>
                  <a:srgbClr val="59667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E"/>
                </a:solidFill>
                <a:latin typeface="Segoe UI"/>
                <a:ea typeface="Segoe UI"/>
                <a:cs typeface="Segoe UI"/>
              </a:rPr>
              <a:t>цены с НДС и без НДС, Excel</a:t>
            </a:r>
          </a:p>
        </p:txBody>
      </p:sp>
      <p:sp>
        <p:nvSpPr>
          <p:cNvPr id="8" name="slide-number">
            <a:extLst>
              <a:ext uri="{FF2B5EF4-FFF2-40B4-BE49-F238E27FC236}">
                <ns2:creationId id="{1254C71B-5092-472B-B935-B4C4A7FE2AA6}"/>
              </a:ext>
            </a:extLst>
          </p:cNvPr>
          <p:cNvSpPr>
            <a:spLocks noGrp="1"/>
          </p:cNvSpPr>
          <p:nvPr/>
        </p:nvSpPr>
        <p:spPr>
          <a:xfrm>
            <a:off x="10572750" y="476250"/>
            <a:ext cx="10096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r">
              <a:defRPr sz="1350">
                <a:solidFill>
                  <a:srgbClr val="67738B"/>
                </a:solidFill>
                <a:latin typeface="Segoe UI"/>
                <a:ea typeface="Segoe UI"/>
                <a:cs typeface="Segoe UI"/>
              </a:defRPr>
            </a:pPr>
            <a:r>
              <a:rPr sz="1350">
                <a:solidFill>
                  <a:srgbClr val="67738B"/>
                </a:solidFill>
                <a:latin typeface="Segoe UI"/>
                <a:ea typeface="Segoe UI"/>
                <a:cs typeface="Segoe UI"/>
              </a:rPr>
              <a:t>22 / 26</a:t>
            </a:r>
          </a:p>
        </p:txBody>
      </p:sp>
    </p:spTree>
    <p:extLst>
      <p:ext uri="{BB962C8B-B14F-4D97-AF65-F5344CB8AC3E}">
        <ns4:creationId val="1860523228"/>
      </p:ext>
    </p:extLst>
  </p:cSld>
  <p:transition spd="med" advClick="1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grpId="0" nodeType="withEffect">
                            <p:stCondLst>
                              <p:cond delay="300"/>
                            </p:stCondLst>
                            <p:childTnLst>
                              <p:set>
                                <p:cBhvr>
                                  <p:cTn id="8" dur="1" fill="hold"/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6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grpId="0" nodeType="withEffect">
                            <p:stCondLst>
                              <p:cond delay="650"/>
                            </p:stCondLst>
                            <p:childTnLst>
                              <p:set>
                                <p:cBhvr>
                                  <p:cTn id="11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65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grpId="0" nodeType="withEffect">
                            <p:stCondLst>
                              <p:cond delay="1100"/>
                            </p:stCondLst>
                            <p:childTnLst>
                              <p:set>
                                <p:cBhvr>
                                  <p:cTn id="14" dur="1" fill="hold"/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650" fill="hold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/>
      <p:bldP spid="6" grpId="0" build="allAtOnce"/>
      <p:bldP spid="7" grpId="0" build="allAtOnce"/>
    </p:bldLst>
  </p:timing>
</p:sld>
</file>

<file path=ppt/slides/slide23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171E34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" name="">
            <a:extLst>
              <a:ext uri="{FF2B5EF4-FFF2-40B4-BE49-F238E27FC236}">
                <ns2:creationId id="{C40CAA09-794C-4E1A-896E-B54CEF762975}"/>
              </a:ext>
            </a:extLst>
          </p:cNvPr>
          <p:cNvPicPr>
            <a:picLocks noChangeAspect="1"/>
          </p:cNvPicPr>
          <p:nvPr/>
        </p:nvPicPr>
        <p:blipFill>
          <a:blip r:embed="R599c2e1d0207444a"/>
          <a:srcRect l="0" t="27" r="0" b="27"/>
          <a:stretch>
            <a:fillRect l="0" t="0" r="0" b="0"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">
            <a:extLst>
              <a:ext uri="{FF2B5EF4-FFF2-40B4-BE49-F238E27FC236}">
                <ns2:creationId id="{63C587B1-6256-4710-97AA-9253E81BF69B}"/>
              </a:ext>
            </a:extLst>
          </p:cNvPr>
          <p:cNvPicPr>
            <a:picLocks noChangeAspect="1"/>
          </p:cNvPicPr>
          <p:nvPr/>
        </p:nvPicPr>
        <p:blipFill>
          <a:blip r:embed="R7be482f0ffc04f6d"/>
          <a:stretch/>
        </p:blipFill>
        <p:spPr>
          <a:xfrm>
            <a:off x="609600" y="384209"/>
            <a:ext cx="2095500" cy="403158"/>
          </a:xfrm>
          <a:prstGeom prst="rect">
            <a:avLst/>
          </a:prstGeom>
        </p:spPr>
      </p:pic>
      <p:pic>
        <p:nvPicPr>
          <p:cNvPr id="3" name="">
            <a:extLst>
              <a:ext uri="{FF2B5EF4-FFF2-40B4-BE49-F238E27FC236}">
                <ns2:creationId id="{F4E26A3E-D609-4A65-94CA-338564708F8C}"/>
              </a:ext>
            </a:extLst>
          </p:cNvPr>
          <p:cNvPicPr>
            <a:picLocks noChangeAspect="1"/>
          </p:cNvPicPr>
          <p:nvPr/>
        </p:nvPicPr>
        <p:blipFill>
          <a:blip r:embed="R661d589d5bcb4445"/>
          <a:stretch/>
        </p:blipFill>
        <p:spPr>
          <a:xfrm>
            <a:off x="6742141" y="1619250"/>
            <a:ext cx="4708467" cy="4000500"/>
          </a:xfrm>
          <a:prstGeom prst="rect">
            <a:avLst/>
          </a:prstGeom>
        </p:spPr>
      </p:pic>
      <p:sp>
        <p:nvSpPr>
          <p:cNvPr id="4" name="reveal-0-title">
            <a:extLst>
              <a:ext uri="{FF2B5EF4-FFF2-40B4-BE49-F238E27FC236}">
                <ns2:creationId id="{F470F2BC-3D17-4072-B838-A2994DF754E6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5381625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6F7FB"/>
                </a:solidFill>
                <a:latin typeface="Segoe UI"/>
                <a:ea typeface="Segoe UI"/>
                <a:cs typeface="Segoe UI"/>
              </a:rPr>
              <a:t>Экономика</a:t>
            </a:r>
          </a:p>
          <a:p>
            <a: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6F7FB"/>
                </a:solidFill>
                <a:latin typeface="Segoe UI"/>
                <a:ea typeface="Segoe UI"/>
                <a:cs typeface="Segoe UI"/>
              </a:rPr>
              <a:t>каждого объекта</a:t>
            </a:r>
          </a:p>
        </p:txBody>
      </p:sp>
      <p:sp>
        <p:nvSpPr>
          <p:cNvPr id="5" name="reveal-1-subtitle">
            <a:extLst>
              <a:ext uri="{FF2B5EF4-FFF2-40B4-BE49-F238E27FC236}">
                <ns2:creationId id="{87B1FAB6-B6B8-42C9-AE51-6E616C978EF3}"/>
              </a:ext>
            </a:extLst>
          </p:cNvPr>
          <p:cNvSpPr>
            <a:spLocks noGrp="1"/>
          </p:cNvSpPr>
          <p:nvPr/>
        </p:nvSpPr>
        <p:spPr>
          <a:xfrm>
            <a:off x="628650" y="2876550"/>
            <a:ext cx="509587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C4B8FF"/>
                </a:solidFill>
                <a:latin typeface="Segoe UI"/>
                <a:ea typeface="Segoe UI"/>
                <a:cs typeface="Segoe UI"/>
              </a:rPr>
              <a:t>Бюджет, факт и предварительный прогноз</a:t>
            </a:r>
          </a:p>
        </p:txBody>
      </p:sp>
      <p:sp>
        <p:nvSpPr>
          <p:cNvPr id="6" name="reveal-2-body">
            <a:extLst>
              <a:ext uri="{FF2B5EF4-FFF2-40B4-BE49-F238E27FC236}">
                <ns2:creationId id="{46FEF0C8-4676-488E-8040-BB920409A71F}"/>
              </a:ext>
            </a:extLst>
          </p:cNvPr>
          <p:cNvSpPr>
            <a:spLocks noGrp="1"/>
          </p:cNvSpPr>
          <p:nvPr/>
        </p:nvSpPr>
        <p:spPr>
          <a:xfrm>
            <a:off x="628650" y="3886200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5CCE0"/>
                </a:solidFill>
                <a:latin typeface="Segoe UI"/>
                <a:ea typeface="Segoe UI"/>
                <a:cs typeface="Segoe UI"/>
              </a:rPr>
              <a:t>УПД, подрядчики и закрытый ФОТ</a:t>
            </a:r>
          </a:p>
        </p:txBody>
      </p:sp>
      <p:sp>
        <p:nvSpPr>
          <p:cNvPr id="7" name="reveal-3-body">
            <a:extLst>
              <a:ext uri="{FF2B5EF4-FFF2-40B4-BE49-F238E27FC236}">
                <ns2:creationId id="{56D1E180-F290-4EF5-A4DC-F1927B752E97}"/>
              </a:ext>
            </a:extLst>
          </p:cNvPr>
          <p:cNvSpPr>
            <a:spLocks noGrp="1"/>
          </p:cNvSpPr>
          <p:nvPr/>
        </p:nvSpPr>
        <p:spPr>
          <a:xfrm>
            <a:off x="628650" y="4733925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5CCE0"/>
                </a:solidFill>
                <a:latin typeface="Segoe UI"/>
                <a:ea typeface="Segoe UI"/>
                <a:cs typeface="Segoe UI"/>
              </a:rPr>
              <a:t>Обязательства и деньги отдельно;</a:t>
            </a:r>
          </a:p>
          <a:p>
            <a: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5CCE0"/>
                </a:solidFill>
                <a:latin typeface="Segoe UI"/>
                <a:ea typeface="Segoe UI"/>
                <a:cs typeface="Segoe UI"/>
              </a:rPr>
              <a:t>аванс и его зачёт не удваиваются</a:t>
            </a:r>
          </a:p>
        </p:txBody>
      </p:sp>
      <p:sp>
        <p:nvSpPr>
          <p:cNvPr id="8" name="slide-number">
            <a:extLst>
              <a:ext uri="{FF2B5EF4-FFF2-40B4-BE49-F238E27FC236}">
                <ns2:creationId id="{ECC4FAA4-BD14-4EFD-A842-CAD6BEE20BE0}"/>
              </a:ext>
            </a:extLst>
          </p:cNvPr>
          <p:cNvSpPr>
            <a:spLocks noGrp="1"/>
          </p:cNvSpPr>
          <p:nvPr/>
        </p:nvSpPr>
        <p:spPr>
          <a:xfrm>
            <a:off x="10572750" y="476250"/>
            <a:ext cx="10096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pPr>
            <a:r>
              <a:rPr sz="1350">
                <a:solidFill>
                  <a:srgbClr val="BAC3D8"/>
                </a:solidFill>
                <a:latin typeface="Segoe UI"/>
                <a:ea typeface="Segoe UI"/>
                <a:cs typeface="Segoe UI"/>
              </a:rPr>
              <a:t>23 / 26</a:t>
            </a:r>
          </a:p>
        </p:txBody>
      </p:sp>
    </p:spTree>
    <p:extLst>
      <p:ext uri="{BB962C8B-B14F-4D97-AF65-F5344CB8AC3E}">
        <ns4:creationId val="506319557"/>
      </p:ext>
    </p:extLst>
  </p:cSld>
  <p:transition spd="med" advClick="1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grpId="0" nodeType="withEffect">
                            <p:stCondLst>
                              <p:cond delay="300"/>
                            </p:stCondLst>
                            <p:childTnLst>
                              <p:set>
                                <p:cBhvr>
                                  <p:cTn id="8" dur="1" fill="hold"/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6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grpId="0" nodeType="withEffect">
                            <p:stCondLst>
                              <p:cond delay="650"/>
                            </p:stCondLst>
                            <p:childTnLst>
                              <p:set>
                                <p:cBhvr>
                                  <p:cTn id="11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65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grpId="0" nodeType="withEffect">
                            <p:stCondLst>
                              <p:cond delay="1100"/>
                            </p:stCondLst>
                            <p:childTnLst>
                              <p:set>
                                <p:cBhvr>
                                  <p:cTn id="14" dur="1" fill="hold"/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650" fill="hold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/>
      <p:bldP spid="6" grpId="0" build="allAtOnce"/>
      <p:bldP spid="7" grpId="0" build="allAtOnce"/>
    </p:bldLst>
  </p:timing>
</p:sld>
</file>

<file path=ppt/slides/slide24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171E34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8" name="">
            <a:extLst>
              <a:ext uri="{FF2B5EF4-FFF2-40B4-BE49-F238E27FC236}">
                <ns2:creationId id="{0057526D-37EF-4D93-9C28-4EF6FC1069D0}"/>
              </a:ext>
            </a:extLst>
          </p:cNvPr>
          <p:cNvPicPr>
            <a:picLocks noChangeAspect="1"/>
          </p:cNvPicPr>
          <p:nvPr/>
        </p:nvPicPr>
        <p:blipFill>
          <a:blip r:embed="R4e81125fc09f4ee4"/>
          <a:srcRect l="0" t="27" r="0" b="27"/>
          <a:stretch>
            <a:fillRect l="0" t="0" r="0" b="0"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">
            <a:extLst>
              <a:ext uri="{FF2B5EF4-FFF2-40B4-BE49-F238E27FC236}">
                <ns2:creationId id="{6A1139D1-E5F7-4B65-8F87-77EE3462D3AF}"/>
              </a:ext>
            </a:extLst>
          </p:cNvPr>
          <p:cNvPicPr>
            <a:picLocks noChangeAspect="1"/>
          </p:cNvPicPr>
          <p:nvPr/>
        </p:nvPicPr>
        <p:blipFill>
          <a:blip r:embed="R52e7477d5bc44239"/>
          <a:stretch/>
        </p:blipFill>
        <p:spPr>
          <a:xfrm>
            <a:off x="609600" y="384209"/>
            <a:ext cx="2095500" cy="403158"/>
          </a:xfrm>
          <a:prstGeom prst="rect">
            <a:avLst/>
          </a:prstGeom>
        </p:spPr>
      </p:pic>
      <p:sp>
        <p:nvSpPr>
          <p:cNvPr id="3" name="reveal-0-title">
            <a:extLst>
              <a:ext uri="{FF2B5EF4-FFF2-40B4-BE49-F238E27FC236}">
                <ns2:creationId id="{8C0E186A-7500-4DF3-9A58-ECF38059ED79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5381625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6F7FB"/>
                </a:solidFill>
                <a:latin typeface="Segoe UI"/>
                <a:ea typeface="Segoe UI"/>
                <a:cs typeface="Segoe UI"/>
              </a:rPr>
              <a:t>Контроль задач</a:t>
            </a:r>
          </a:p>
          <a:p>
            <a: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6F7FB"/>
                </a:solidFill>
                <a:latin typeface="Segoe UI"/>
                <a:ea typeface="Segoe UI"/>
                <a:cs typeface="Segoe UI"/>
              </a:rPr>
              <a:t>и работы системы</a:t>
            </a:r>
          </a:p>
        </p:txBody>
      </p:sp>
      <p:sp>
        <p:nvSpPr>
          <p:cNvPr id="4" name="reveal-1-subtitle">
            <a:extLst>
              <a:ext uri="{FF2B5EF4-FFF2-40B4-BE49-F238E27FC236}">
                <ns2:creationId id="{E70B9C1D-51B1-4A20-8A7F-7316CF5FA5DA}"/>
              </a:ext>
            </a:extLst>
          </p:cNvPr>
          <p:cNvSpPr>
            <a:spLocks noGrp="1"/>
          </p:cNvSpPr>
          <p:nvPr/>
        </p:nvSpPr>
        <p:spPr>
          <a:xfrm>
            <a:off x="628650" y="2876550"/>
            <a:ext cx="509587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C4B8FF"/>
                </a:solidFill>
                <a:latin typeface="Segoe UI"/>
                <a:ea typeface="Segoe UI"/>
                <a:cs typeface="Segoe UI"/>
              </a:rPr>
              <a:t>Ответственные, сроки и история</a:t>
            </a:r>
          </a:p>
        </p:txBody>
      </p:sp>
      <p:sp>
        <p:nvSpPr>
          <p:cNvPr id="5" name="reveal-2-body">
            <a:extLst>
              <a:ext uri="{FF2B5EF4-FFF2-40B4-BE49-F238E27FC236}">
                <ns2:creationId id="{8EBCB5A5-1701-4E02-BC13-BB1253978730}"/>
              </a:ext>
            </a:extLst>
          </p:cNvPr>
          <p:cNvSpPr>
            <a:spLocks noGrp="1"/>
          </p:cNvSpPr>
          <p:nvPr/>
        </p:nvSpPr>
        <p:spPr>
          <a:xfrm>
            <a:off x="628650" y="3886200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5CCE0"/>
                </a:solidFill>
                <a:latin typeface="Segoe UI"/>
                <a:ea typeface="Segoe UI"/>
                <a:cs typeface="Segoe UI"/>
              </a:rPr>
              <a:t>Результат задачи принимает контролёр</a:t>
            </a:r>
          </a:p>
        </p:txBody>
      </p:sp>
      <p:sp>
        <p:nvSpPr>
          <p:cNvPr id="6" name="reveal-3-body">
            <a:extLst>
              <a:ext uri="{FF2B5EF4-FFF2-40B4-BE49-F238E27FC236}">
                <ns2:creationId id="{6E28774E-904D-406B-81C3-2DC0A8727EBC}"/>
              </a:ext>
            </a:extLst>
          </p:cNvPr>
          <p:cNvSpPr>
            <a:spLocks noGrp="1"/>
          </p:cNvSpPr>
          <p:nvPr/>
        </p:nvSpPr>
        <p:spPr>
          <a:xfrm>
            <a:off x="628650" y="4733925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5CCE0"/>
                </a:solidFill>
                <a:latin typeface="Segoe UI"/>
                <a:ea typeface="Segoe UI"/>
                <a:cs typeface="Segoe UI"/>
              </a:rPr>
              <a:t>Обмены и очереди под наблюдением;</a:t>
            </a:r>
          </a:p>
          <a:p>
            <a: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5CCE0"/>
                </a:solidFill>
                <a:latin typeface="Segoe UI"/>
                <a:ea typeface="Segoe UI"/>
                <a:cs typeface="Segoe UI"/>
              </a:rPr>
              <a:t>полный отказ VDS требует внешней проверки</a:t>
            </a:r>
          </a:p>
        </p:txBody>
      </p:sp>
      <p:sp>
        <p:nvSpPr>
          <p:cNvPr id="7" name="slide-number">
            <a:extLst>
              <a:ext uri="{FF2B5EF4-FFF2-40B4-BE49-F238E27FC236}">
                <ns2:creationId id="{EB182D1D-A485-4A59-8054-1F633BBF2560}"/>
              </a:ext>
            </a:extLst>
          </p:cNvPr>
          <p:cNvSpPr>
            <a:spLocks noGrp="1"/>
          </p:cNvSpPr>
          <p:nvPr/>
        </p:nvSpPr>
        <p:spPr>
          <a:xfrm>
            <a:off x="10572750" y="476250"/>
            <a:ext cx="10096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pPr>
            <a:r>
              <a:rPr sz="1350">
                <a:solidFill>
                  <a:srgbClr val="BAC3D8"/>
                </a:solidFill>
                <a:latin typeface="Segoe UI"/>
                <a:ea typeface="Segoe UI"/>
                <a:cs typeface="Segoe UI"/>
              </a:rPr>
              <a:t>24 / 26</a:t>
            </a:r>
          </a:p>
        </p:txBody>
      </p:sp>
    </p:spTree>
    <p:extLst>
      <p:ext uri="{BB962C8B-B14F-4D97-AF65-F5344CB8AC3E}">
        <ns4:creationId val="2035359762"/>
      </p:ext>
    </p:extLst>
  </p:cSld>
  <p:transition spd="med" advClick="1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grpId="0" nodeType="withEffect">
                            <p:stCondLst>
                              <p:cond delay="300"/>
                            </p:stCondLst>
                            <p:childTnLst>
                              <p:set>
                                <p:cBhvr>
                                  <p:cTn id="8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grpId="0" nodeType="withEffect">
                            <p:stCondLst>
                              <p:cond delay="650"/>
                            </p:stCondLst>
                            <p:childTnLst>
                              <p:set>
                                <p:cBhvr>
                                  <p:cTn id="11" dur="1" fill="hold"/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6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grpId="0" nodeType="withEffect">
                            <p:stCondLst>
                              <p:cond delay="1100"/>
                            </p:stCondLst>
                            <p:childTnLst>
                              <p:set>
                                <p:cBhvr>
                                  <p:cTn id="14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65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  <p:bldP spid="5" grpId="0" build="allAtOnce"/>
      <p:bldP spid="6" grpId="0" build="allAtOnce"/>
    </p:bldLst>
  </p:timing>
</p:sld>
</file>

<file path=ppt/slides/slide25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171E34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8" name="">
            <a:extLst>
              <a:ext uri="{FF2B5EF4-FFF2-40B4-BE49-F238E27FC236}">
                <ns2:creationId id="{3E449E88-F2F5-47BD-8EF1-701F899EF8BE}"/>
              </a:ext>
            </a:extLst>
          </p:cNvPr>
          <p:cNvPicPr>
            <a:picLocks noChangeAspect="1"/>
          </p:cNvPicPr>
          <p:nvPr/>
        </p:nvPicPr>
        <p:blipFill>
          <a:blip r:embed="Raedc40c590e24f06"/>
          <a:srcRect l="0" t="27" r="0" b="27"/>
          <a:stretch>
            <a:fillRect l="0" t="0" r="0" b="0"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">
            <a:extLst>
              <a:ext uri="{FF2B5EF4-FFF2-40B4-BE49-F238E27FC236}">
                <ns2:creationId id="{77672CB7-78C7-4BD6-832B-07E12B944D70}"/>
              </a:ext>
            </a:extLst>
          </p:cNvPr>
          <p:cNvPicPr>
            <a:picLocks noChangeAspect="1"/>
          </p:cNvPicPr>
          <p:nvPr/>
        </p:nvPicPr>
        <p:blipFill>
          <a:blip r:embed="R4a7ba99fd69f4be1"/>
          <a:stretch/>
        </p:blipFill>
        <p:spPr>
          <a:xfrm>
            <a:off x="609600" y="384209"/>
            <a:ext cx="2095500" cy="403158"/>
          </a:xfrm>
          <a:prstGeom prst="rect">
            <a:avLst/>
          </a:prstGeom>
        </p:spPr>
      </p:pic>
      <p:sp>
        <p:nvSpPr>
          <p:cNvPr id="3" name="reveal-0-title">
            <a:extLst>
              <a:ext uri="{FF2B5EF4-FFF2-40B4-BE49-F238E27FC236}">
                <ns2:creationId id="{62916709-0B77-4FB9-AE11-6809DF77761D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5381625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6F7FB"/>
                </a:solidFill>
                <a:latin typeface="Segoe UI"/>
                <a:ea typeface="Segoe UI"/>
                <a:cs typeface="Segoe UI"/>
              </a:rPr>
              <a:t>Команде —</a:t>
            </a:r>
          </a:p>
          <a:p>
            <a: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6F7FB"/>
                </a:solidFill>
                <a:latin typeface="Segoe UI"/>
                <a:ea typeface="Segoe UI"/>
                <a:cs typeface="Segoe UI"/>
              </a:rPr>
              <a:t>нужные возможности</a:t>
            </a:r>
          </a:p>
        </p:txBody>
      </p:sp>
      <p:sp>
        <p:nvSpPr>
          <p:cNvPr id="4" name="reveal-1-subtitle">
            <a:extLst>
              <a:ext uri="{FF2B5EF4-FFF2-40B4-BE49-F238E27FC236}">
                <ns2:creationId id="{919D196E-A395-409E-9626-DB6507AEE013}"/>
              </a:ext>
            </a:extLst>
          </p:cNvPr>
          <p:cNvSpPr>
            <a:spLocks noGrp="1"/>
          </p:cNvSpPr>
          <p:nvPr/>
        </p:nvSpPr>
        <p:spPr>
          <a:xfrm>
            <a:off x="628650" y="2876550"/>
            <a:ext cx="509587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C4B8FF"/>
                </a:solidFill>
                <a:latin typeface="Segoe UI"/>
                <a:ea typeface="Segoe UI"/>
                <a:cs typeface="Segoe UI"/>
              </a:rPr>
              <a:t>Права по функциям, объектам и компаниям</a:t>
            </a:r>
          </a:p>
        </p:txBody>
      </p:sp>
      <p:sp>
        <p:nvSpPr>
          <p:cNvPr id="5" name="reveal-2-body">
            <a:extLst>
              <a:ext uri="{FF2B5EF4-FFF2-40B4-BE49-F238E27FC236}">
                <ns2:creationId id="{C3FC6DC0-78A2-4024-81CF-809B23D376DC}"/>
              </a:ext>
            </a:extLst>
          </p:cNvPr>
          <p:cNvSpPr>
            <a:spLocks noGrp="1"/>
          </p:cNvSpPr>
          <p:nvPr/>
        </p:nvSpPr>
        <p:spPr>
          <a:xfrm>
            <a:off x="628650" y="3886200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5CCE0"/>
                </a:solidFill>
                <a:latin typeface="Segoe UI"/>
                <a:ea typeface="Segoe UI"/>
                <a:cs typeface="Segoe UI"/>
              </a:rPr>
              <a:t>Оклады и ФОТ доступны отдельно</a:t>
            </a:r>
          </a:p>
        </p:txBody>
      </p:sp>
      <p:sp>
        <p:nvSpPr>
          <p:cNvPr id="6" name="reveal-3-body">
            <a:extLst>
              <a:ext uri="{FF2B5EF4-FFF2-40B4-BE49-F238E27FC236}">
                <ns2:creationId id="{4D339436-F722-4B73-9D30-610BC0173681}"/>
              </a:ext>
            </a:extLst>
          </p:cNvPr>
          <p:cNvSpPr>
            <a:spLocks noGrp="1"/>
          </p:cNvSpPr>
          <p:nvPr/>
        </p:nvSpPr>
        <p:spPr>
          <a:xfrm>
            <a:off x="628650" y="4733925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5CCE0"/>
                </a:solidFill>
                <a:latin typeface="Segoe UI"/>
                <a:ea typeface="Segoe UI"/>
                <a:cs typeface="Segoe UI"/>
              </a:rPr>
              <a:t>MAX, Telegram и email;</a:t>
            </a:r>
          </a:p>
          <a:p>
            <a: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5CCE0"/>
                </a:solidFill>
                <a:latin typeface="Segoe UI"/>
                <a:ea typeface="Segoe UI"/>
                <a:cs typeface="Segoe UI"/>
              </a:rPr>
              <a:t>почтовые уведомления отключаются</a:t>
            </a:r>
          </a:p>
        </p:txBody>
      </p:sp>
      <p:sp>
        <p:nvSpPr>
          <p:cNvPr id="7" name="slide-number">
            <a:extLst>
              <a:ext uri="{FF2B5EF4-FFF2-40B4-BE49-F238E27FC236}">
                <ns2:creationId id="{5EE2B407-A5C5-4456-A664-7BFE607C78A8}"/>
              </a:ext>
            </a:extLst>
          </p:cNvPr>
          <p:cNvSpPr>
            <a:spLocks noGrp="1"/>
          </p:cNvSpPr>
          <p:nvPr/>
        </p:nvSpPr>
        <p:spPr>
          <a:xfrm>
            <a:off x="10572750" y="476250"/>
            <a:ext cx="10096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pPr>
            <a:r>
              <a:rPr sz="1350">
                <a:solidFill>
                  <a:srgbClr val="BAC3D8"/>
                </a:solidFill>
                <a:latin typeface="Segoe UI"/>
                <a:ea typeface="Segoe UI"/>
                <a:cs typeface="Segoe UI"/>
              </a:rPr>
              <a:t>25 / 26</a:t>
            </a:r>
          </a:p>
        </p:txBody>
      </p:sp>
    </p:spTree>
    <p:extLst>
      <p:ext uri="{BB962C8B-B14F-4D97-AF65-F5344CB8AC3E}">
        <ns4:creationId val="424421884"/>
      </p:ext>
    </p:extLst>
  </p:cSld>
  <p:transition spd="med" advClick="1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grpId="0" nodeType="withEffect">
                            <p:stCondLst>
                              <p:cond delay="300"/>
                            </p:stCondLst>
                            <p:childTnLst>
                              <p:set>
                                <p:cBhvr>
                                  <p:cTn id="8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grpId="0" nodeType="withEffect">
                            <p:stCondLst>
                              <p:cond delay="650"/>
                            </p:stCondLst>
                            <p:childTnLst>
                              <p:set>
                                <p:cBhvr>
                                  <p:cTn id="11" dur="1" fill="hold"/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6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grpId="0" nodeType="withEffect">
                            <p:stCondLst>
                              <p:cond delay="1100"/>
                            </p:stCondLst>
                            <p:childTnLst>
                              <p:set>
                                <p:cBhvr>
                                  <p:cTn id="14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65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  <p:bldP spid="5" grpId="0" build="allAtOnce"/>
      <p:bldP spid="6" grpId="0" build="allAtOnce"/>
    </p:bldLst>
  </p:timing>
</p:sld>
</file>

<file path=ppt/slides/slide26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171E34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8" name="">
            <a:extLst>
              <a:ext uri="{FF2B5EF4-FFF2-40B4-BE49-F238E27FC236}">
                <ns2:creationId id="{63B01EC6-D04E-46AB-ADF8-F814B10F32E4}"/>
              </a:ext>
            </a:extLst>
          </p:cNvPr>
          <p:cNvPicPr>
            <a:picLocks noChangeAspect="1"/>
          </p:cNvPicPr>
          <p:nvPr/>
        </p:nvPicPr>
        <p:blipFill>
          <a:blip r:embed="Ra88ca394c6d44ed5"/>
          <a:srcRect l="0" t="27" r="0" b="27"/>
          <a:stretch>
            <a:fillRect l="0" t="0" r="0" b="0"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">
            <a:extLst>
              <a:ext uri="{FF2B5EF4-FFF2-40B4-BE49-F238E27FC236}">
                <ns2:creationId id="{919E7E94-8295-4C7F-8CAF-4EA3C3A360BB}"/>
              </a:ext>
            </a:extLst>
          </p:cNvPr>
          <p:cNvPicPr>
            <a:picLocks noChangeAspect="1"/>
          </p:cNvPicPr>
          <p:nvPr/>
        </p:nvPicPr>
        <p:blipFill>
          <a:blip r:embed="Rfecbfd8610464625"/>
          <a:stretch/>
        </p:blipFill>
        <p:spPr>
          <a:xfrm>
            <a:off x="609600" y="384209"/>
            <a:ext cx="2095500" cy="403158"/>
          </a:xfrm>
          <a:prstGeom prst="rect">
            <a:avLst/>
          </a:prstGeom>
        </p:spPr>
      </p:pic>
      <p:sp>
        <p:nvSpPr>
          <p:cNvPr id="3" name="reveal-0-title">
            <a:extLst>
              <a:ext uri="{FF2B5EF4-FFF2-40B4-BE49-F238E27FC236}">
                <ns2:creationId id="{7759C910-B2E1-4B66-B061-8D764D4BEF74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5381625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6F7FB"/>
                </a:solidFill>
                <a:latin typeface="Segoe UI"/>
                <a:ea typeface="Segoe UI"/>
                <a:cs typeface="Segoe UI"/>
              </a:rPr>
              <a:t>Посмотрите</a:t>
            </a:r>
          </a:p>
          <a:p>
            <a:pPr algn="l">
              <a:defRPr sz="3600" b="1">
                <a:solidFill>
                  <a:srgbClr val="F6F7F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6F7FB"/>
                </a:solidFill>
                <a:latin typeface="Segoe UI"/>
                <a:ea typeface="Segoe UI"/>
                <a:cs typeface="Segoe UI"/>
              </a:rPr>
              <a:t>ПРОМВЕБ в работе</a:t>
            </a:r>
          </a:p>
        </p:txBody>
      </p:sp>
      <p:sp>
        <p:nvSpPr>
          <p:cNvPr id="4" name="reveal-1-subtitle">
            <a:extLst>
              <a:ext uri="{FF2B5EF4-FFF2-40B4-BE49-F238E27FC236}">
                <ns2:creationId id="{826E051B-7848-4B5E-B40E-949861F9AE58}"/>
              </a:ext>
            </a:extLst>
          </p:cNvPr>
          <p:cNvSpPr>
            <a:spLocks noGrp="1"/>
          </p:cNvSpPr>
          <p:nvPr/>
        </p:nvSpPr>
        <p:spPr>
          <a:xfrm>
            <a:off x="628650" y="2876550"/>
            <a:ext cx="509587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025" b="1">
                <a:solidFill>
                  <a:srgbClr val="C4B8FF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C4B8FF"/>
                </a:solidFill>
                <a:latin typeface="Segoe UI"/>
                <a:ea typeface="Segoe UI"/>
                <a:cs typeface="Segoe UI"/>
              </a:rPr>
              <a:t>promweb.su/demo/</a:t>
            </a:r>
          </a:p>
        </p:txBody>
      </p:sp>
      <p:sp>
        <p:nvSpPr>
          <p:cNvPr id="5" name="reveal-2-body">
            <a:extLst>
              <a:ext uri="{FF2B5EF4-FFF2-40B4-BE49-F238E27FC236}">
                <ns2:creationId id="{F862E539-3FFD-4DC1-A411-2323411B5721}"/>
              </a:ext>
            </a:extLst>
          </p:cNvPr>
          <p:cNvSpPr>
            <a:spLocks noGrp="1"/>
          </p:cNvSpPr>
          <p:nvPr/>
        </p:nvSpPr>
        <p:spPr>
          <a:xfrm>
            <a:off x="628650" y="3886200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5CCE0"/>
                </a:solidFill>
                <a:latin typeface="Segoe UI"/>
                <a:ea typeface="Segoe UI"/>
                <a:cs typeface="Segoe UI"/>
              </a:rPr>
              <a:t>Вход и пароль — на странице демо</a:t>
            </a:r>
          </a:p>
        </p:txBody>
      </p:sp>
      <p:sp>
        <p:nvSpPr>
          <p:cNvPr id="6" name="reveal-3-body">
            <a:extLst>
              <a:ext uri="{FF2B5EF4-FFF2-40B4-BE49-F238E27FC236}">
                <ns2:creationId id="{57C1FA36-E3A8-4FCB-A7A9-BC37DB1B1795}"/>
              </a:ext>
            </a:extLst>
          </p:cNvPr>
          <p:cNvSpPr>
            <a:spLocks noGrp="1"/>
          </p:cNvSpPr>
          <p:nvPr/>
        </p:nvSpPr>
        <p:spPr>
          <a:xfrm>
            <a:off x="628650" y="4733925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5CCE0"/>
                </a:solidFill>
                <a:latin typeface="Segoe UI"/>
                <a:ea typeface="Segoe UI"/>
                <a:cs typeface="Segoe UI"/>
              </a:rPr>
              <a:t>Подробные инструкции:</a:t>
            </a:r>
          </a:p>
          <a:p>
            <a:pPr algn="l">
              <a:defRPr sz="1875" b="0">
                <a:solidFill>
                  <a:srgbClr val="C5CCE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5CCE0"/>
                </a:solidFill>
                <a:latin typeface="Segoe UI"/>
                <a:ea typeface="Segoe UI"/>
                <a:cs typeface="Segoe UI"/>
              </a:rPr>
              <a:t>wiki.promweb.su</a:t>
            </a:r>
          </a:p>
        </p:txBody>
      </p:sp>
      <p:sp>
        <p:nvSpPr>
          <p:cNvPr id="7" name="slide-number">
            <a:extLst>
              <a:ext uri="{FF2B5EF4-FFF2-40B4-BE49-F238E27FC236}">
                <ns2:creationId id="{34D20415-9BCC-456C-B9FC-CAC7F1AD1235}"/>
              </a:ext>
            </a:extLst>
          </p:cNvPr>
          <p:cNvSpPr>
            <a:spLocks noGrp="1"/>
          </p:cNvSpPr>
          <p:nvPr/>
        </p:nvSpPr>
        <p:spPr>
          <a:xfrm>
            <a:off x="10572750" y="476250"/>
            <a:ext cx="10096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r">
              <a:defRPr sz="1350">
                <a:solidFill>
                  <a:srgbClr val="BAC3D8"/>
                </a:solidFill>
                <a:latin typeface="Segoe UI"/>
                <a:ea typeface="Segoe UI"/>
                <a:cs typeface="Segoe UI"/>
              </a:defRPr>
            </a:pPr>
            <a:r>
              <a:rPr sz="1350">
                <a:solidFill>
                  <a:srgbClr val="BAC3D8"/>
                </a:solidFill>
                <a:latin typeface="Segoe UI"/>
                <a:ea typeface="Segoe UI"/>
                <a:cs typeface="Segoe UI"/>
              </a:rPr>
              <a:t>26 / 26</a:t>
            </a:r>
          </a:p>
        </p:txBody>
      </p:sp>
    </p:spTree>
    <p:extLst>
      <p:ext uri="{BB962C8B-B14F-4D97-AF65-F5344CB8AC3E}">
        <ns4:creationId val="244413404"/>
      </p:ext>
    </p:extLst>
  </p:cSld>
  <p:transition spd="med" advClick="1" advTm="16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grpId="0" nodeType="withEffect">
                            <p:stCondLst>
                              <p:cond delay="300"/>
                            </p:stCondLst>
                            <p:childTnLst>
                              <p:set>
                                <p:cBhvr>
                                  <p:cTn id="8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grpId="0" nodeType="withEffect">
                            <p:stCondLst>
                              <p:cond delay="650"/>
                            </p:stCondLst>
                            <p:childTnLst>
                              <p:set>
                                <p:cBhvr>
                                  <p:cTn id="11" dur="1" fill="hold"/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6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grpId="0" nodeType="withEffect">
                            <p:stCondLst>
                              <p:cond delay="1100"/>
                            </p:stCondLst>
                            <p:childTnLst>
                              <p:set>
                                <p:cBhvr>
                                  <p:cTn id="14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65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  <p:bldP spid="5" grpId="0" build="allAtOnce"/>
      <p:bldP spid="6" grpId="0" build="allAtOnce"/>
    </p:bldLst>
  </p:timing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2026-11-05T16:09:05.3620000Z</dcterms:created>
  <dcterms:modified xsi:type="dcterms:W3CDTF">2026-11-05T16:09:05.3620000Z</dcterms:modified>
</coreProperties>
</file>